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455" r:id="rId2"/>
    <p:sldId id="2456" r:id="rId3"/>
    <p:sldId id="2458" r:id="rId4"/>
    <p:sldId id="2457" r:id="rId5"/>
    <p:sldId id="2459" r:id="rId6"/>
    <p:sldId id="2460" r:id="rId7"/>
    <p:sldId id="2461" r:id="rId8"/>
    <p:sldId id="2473" r:id="rId9"/>
    <p:sldId id="2472" r:id="rId10"/>
    <p:sldId id="2465" r:id="rId11"/>
    <p:sldId id="2478" r:id="rId12"/>
    <p:sldId id="2479" r:id="rId13"/>
    <p:sldId id="2463" r:id="rId14"/>
    <p:sldId id="2462" r:id="rId15"/>
    <p:sldId id="2464" r:id="rId16"/>
    <p:sldId id="2475" r:id="rId17"/>
    <p:sldId id="2477" r:id="rId18"/>
    <p:sldId id="2476" r:id="rId19"/>
    <p:sldId id="2467" r:id="rId20"/>
    <p:sldId id="2480" r:id="rId21"/>
    <p:sldId id="2481" r:id="rId22"/>
    <p:sldId id="2482" r:id="rId23"/>
    <p:sldId id="2483" r:id="rId24"/>
    <p:sldId id="2484" r:id="rId25"/>
    <p:sldId id="2468" r:id="rId26"/>
    <p:sldId id="2485" r:id="rId27"/>
    <p:sldId id="2486" r:id="rId28"/>
    <p:sldId id="2487" r:id="rId29"/>
    <p:sldId id="2488" r:id="rId30"/>
    <p:sldId id="2489" r:id="rId31"/>
    <p:sldId id="2469" r:id="rId32"/>
    <p:sldId id="2490" r:id="rId33"/>
    <p:sldId id="2470" r:id="rId34"/>
    <p:sldId id="2491" r:id="rId35"/>
    <p:sldId id="2492" r:id="rId36"/>
    <p:sldId id="2493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CBFF3-9701-4270-B577-B61DDE1AA793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9DC0D-4203-413F-80E8-BE6121CF4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526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7B47-15EC-4476-85C2-ECD5C53CCE2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073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4A4BA1-035A-402C-9BBB-1A1A92364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DEA5B74-8DDC-4F9D-99E1-8559A107F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107AA8-5CF8-48F9-8162-B9AD7118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3C54F1-66C7-4A26-A1BC-9CF72D2E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71E12B3-CFC3-4EB0-8C94-20F7327A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17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636CD5-AFBB-4451-AABE-D96C4BA9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6AA212B-9E22-485F-B237-D07587052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EE2958-01CD-42C9-879A-21D20F2A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282529-C4C6-4E85-992A-FB646B9A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4A8D56-7ED0-42DF-891B-FD083E29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316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46F2AE0-A956-4F69-A351-518B01BE8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2BFFA1-C028-4D34-B600-AF02CAB8B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054DEE-B548-41E7-896B-019337D1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093E48F-A62E-4166-81A1-D284DBA7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3C24DF-09FC-4BEC-87D6-FE4E0C78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479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6496"/>
            <a:ext cx="12192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651701" y="6296497"/>
            <a:ext cx="2844800" cy="365125"/>
          </a:xfrm>
        </p:spPr>
        <p:txBody>
          <a:bodyPr/>
          <a:lstStyle>
            <a:lvl1pPr>
              <a:defRPr sz="1400" b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r-TR"/>
              <a:t>2013</a:t>
            </a:r>
            <a:endParaRPr lang="tr-TR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98101" y="6296497"/>
            <a:ext cx="4470400" cy="365125"/>
          </a:xfrm>
        </p:spPr>
        <p:txBody>
          <a:bodyPr/>
          <a:lstStyle>
            <a:lvl1pPr>
              <a:defRPr sz="1400" b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tr-TR" dirty="0"/>
              <a:t>bidb.btu.edu.tr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0608501" y="6296497"/>
            <a:ext cx="1016000" cy="365125"/>
          </a:xfrm>
        </p:spPr>
        <p:txBody>
          <a:bodyPr/>
          <a:lstStyle>
            <a:lvl1pPr>
              <a:defRPr sz="1400" b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9760865-DB76-42B0-BB5C-8171DAC8B289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95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0DB59C-E41E-4855-8F7D-0C077893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A84D36-D130-4A5A-8029-29C37B04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97505C-576E-4B2D-9F94-6338D417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4B10C6-28A5-4FDF-823D-045AB461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4DCFEC-3D4E-476D-9056-BBA842B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1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B9FDCB-FAEE-4DF6-B76D-03BB2807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836F30B-EA7B-43C3-82A0-D275B6DBA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CDEA536-4583-4E48-8056-478F895F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0443734-454E-4AB4-8470-24D3607F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BEFC42-405A-440E-B244-A0203BAC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55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B1B4CE-E91C-47E1-8EE2-17A3BC16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D921A1-659F-4D06-B737-F55E8BA3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2425824-DFED-42EC-8B5D-8F5ABF9F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604774-02F7-48C6-B34D-E8F3AAC5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5683F45-ED00-4147-9C98-92B84D07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91B545-AB95-449A-9BAE-0091893F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09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62C6E-3E09-4606-9827-AECE082A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3471A86-7E41-40DA-B275-9F82D514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E744D2F-6E25-4DF1-A4EE-2E28D59A4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0408149-3812-43C0-8184-AD36E9FE2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50CC637-48A6-45D0-8A7A-945AFB854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84DD705-AAE7-478E-951E-468D230A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A0E01D7-FF96-4956-BCB9-651D9558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8E86111-B52B-4525-81B8-5D6231AE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346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31A44D-0D48-4B93-B1C3-58104C8D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5A68D0A-92FE-4C5D-B8D0-E5FE11A0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293D522-8B40-4373-B81C-D4A9B8D5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0BAB43F-20BC-42E6-8678-297F2BF0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35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D6562B7-D609-4B65-8C34-8C435AAD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4CC3509-54DD-4221-AF77-71445B50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AD283D-D0DD-4CAE-837A-6CF7D7E6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51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3C765F-1581-497A-A412-BCB4D422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367EB7-51C1-4C4D-B404-4FAB77AE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3B322DF-BC90-47CB-A658-98BAF18BB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738214-8B43-4A8C-B0FE-D0456981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22E9CC-03EA-4F95-B348-E4A95701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C0C5D8-6858-4505-9E40-6E17030E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061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9B425D-D9F8-457F-8B62-D3DD6A04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B8154E2-9F00-4986-B17A-FBF5B0B67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A00D471-12C9-460A-83D2-7E7632D65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A5265BD-DD79-4F19-9D94-AE9F72887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A93E968-121E-4121-82AA-9AF18F60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04F217-3FB6-4F75-BDAA-705D3B97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68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03E6D28-436D-4DD9-B577-635CB2FD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7660B9-DB26-4C5C-A657-085598D59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54F5E4-47D1-4EF0-A36B-5E5315CBB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70933-1F41-479F-A4D0-7A1C3395830F}" type="datetimeFigureOut">
              <a:rPr lang="tr-TR" smtClean="0"/>
              <a:t>24.02.2020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2E49ECD-3F26-4C83-90FB-4780608BB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3969A8-4741-4D74-A475-2D19922B1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C5595-4FE7-4722-94C9-24A658803B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91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0865-DB76-42B0-BB5C-8171DAC8B289}" type="slidenum">
              <a:rPr lang="tr-TR" smtClean="0"/>
              <a:pPr/>
              <a:t>1</a:t>
            </a:fld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2020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tr-TR" dirty="0"/>
              <a:t>bidb.btu.edu.tr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3575720" y="946514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BİLGİ İŞLEM DAİRE BAŞKANLIĞI</a:t>
            </a:r>
          </a:p>
        </p:txBody>
      </p:sp>
      <p:sp>
        <p:nvSpPr>
          <p:cNvPr id="9" name="Dikdörtgen 8"/>
          <p:cNvSpPr/>
          <p:nvPr/>
        </p:nvSpPr>
        <p:spPr>
          <a:xfrm>
            <a:off x="2118792" y="2780928"/>
            <a:ext cx="76649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 27001: BİLGİ GÜVENLİĞİ YÖNETİM SİSTEMİ</a:t>
            </a:r>
          </a:p>
        </p:txBody>
      </p:sp>
      <p:sp>
        <p:nvSpPr>
          <p:cNvPr id="8" name="Dikdörtgen 7"/>
          <p:cNvSpPr/>
          <p:nvPr/>
        </p:nvSpPr>
        <p:spPr>
          <a:xfrm>
            <a:off x="2118791" y="4077073"/>
            <a:ext cx="7664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FARKINDALIK EĞİTİMİ</a:t>
            </a:r>
          </a:p>
          <a:p>
            <a:pPr algn="ctr"/>
            <a:r>
              <a:rPr lang="tr-TR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25.02.2019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441ACD97-F68B-4B01-A64F-F7803BBB5D03}"/>
              </a:ext>
            </a:extLst>
          </p:cNvPr>
          <p:cNvSpPr/>
          <p:nvPr/>
        </p:nvSpPr>
        <p:spPr>
          <a:xfrm>
            <a:off x="2263520" y="4784908"/>
            <a:ext cx="7664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Bursa Teknik Üniversitesi</a:t>
            </a:r>
          </a:p>
          <a:p>
            <a:pPr algn="ctr"/>
            <a:r>
              <a:rPr lang="tr-TR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Bilgisayar Mühendisliği Bölümü</a:t>
            </a:r>
          </a:p>
          <a:p>
            <a:pPr algn="ctr"/>
            <a:r>
              <a:rPr lang="tr-TR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Ahmet Kaşif - Gizem Ortaç</a:t>
            </a:r>
            <a:endParaRPr lang="tr-TR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03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35A81E-0758-4F3A-A9C0-3FF857BA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BGYS Sorumlulukları</a:t>
            </a:r>
          </a:p>
        </p:txBody>
      </p:sp>
      <p:pic>
        <p:nvPicPr>
          <p:cNvPr id="4" name="Picture 4" descr="C:\Users\ozgur.pelit\Desktop\Capture.PNG">
            <a:extLst>
              <a:ext uri="{FF2B5EF4-FFF2-40B4-BE49-F238E27FC236}">
                <a16:creationId xmlns:a16="http://schemas.microsoft.com/office/drawing/2014/main" id="{F2AA8EE6-E31D-4077-BE2D-5F9AF12FBB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64" y="1690688"/>
            <a:ext cx="3032071" cy="4275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E7A5-AC47-4B9D-B5F9-FD8EDE5A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Güncel</a:t>
            </a:r>
            <a:r>
              <a:rPr lang="en-US" dirty="0"/>
              <a:t> </a:t>
            </a:r>
            <a:r>
              <a:rPr lang="en-US" dirty="0" err="1"/>
              <a:t>Saldırılar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8D0-1ECD-4A60-986D-A5AF064A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2016 </a:t>
            </a:r>
            <a:r>
              <a:rPr lang="en-US" dirty="0" err="1"/>
              <a:t>yılında</a:t>
            </a:r>
            <a:r>
              <a:rPr lang="en-US" dirty="0"/>
              <a:t> </a:t>
            </a:r>
            <a:r>
              <a:rPr lang="en-US" dirty="0" err="1"/>
              <a:t>GitHub’a</a:t>
            </a:r>
            <a:r>
              <a:rPr lang="en-US" dirty="0"/>
              <a:t> 1.35 </a:t>
            </a:r>
            <a:r>
              <a:rPr lang="en-US" dirty="0" err="1"/>
              <a:t>Terrabit</a:t>
            </a:r>
            <a:r>
              <a:rPr lang="en-US" dirty="0"/>
              <a:t>/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büyüklüğünde</a:t>
            </a:r>
            <a:r>
              <a:rPr lang="en-US" dirty="0"/>
              <a:t> DDoS </a:t>
            </a:r>
            <a:r>
              <a:rPr lang="en-US" dirty="0" err="1"/>
              <a:t>saldırısı</a:t>
            </a:r>
            <a:r>
              <a:rPr lang="en-US" dirty="0"/>
              <a:t> </a:t>
            </a:r>
            <a:r>
              <a:rPr lang="en-US" dirty="0" err="1"/>
              <a:t>gerçekleştirildi</a:t>
            </a:r>
            <a:r>
              <a:rPr lang="en-US" dirty="0"/>
              <a:t>.</a:t>
            </a:r>
          </a:p>
          <a:p>
            <a:r>
              <a:rPr lang="en-US" dirty="0" err="1"/>
              <a:t>Saldırı</a:t>
            </a:r>
            <a:r>
              <a:rPr lang="en-US" dirty="0"/>
              <a:t> 15-20 </a:t>
            </a:r>
            <a:r>
              <a:rPr lang="en-US" dirty="0" err="1"/>
              <a:t>dakika</a:t>
            </a:r>
            <a:r>
              <a:rPr lang="en-US" dirty="0"/>
              <a:t> </a:t>
            </a:r>
            <a:r>
              <a:rPr lang="en-US" dirty="0" err="1"/>
              <a:t>sürdü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sırada</a:t>
            </a:r>
            <a:r>
              <a:rPr lang="en-US" dirty="0"/>
              <a:t> </a:t>
            </a:r>
            <a:r>
              <a:rPr lang="en-US" dirty="0" err="1"/>
              <a:t>dünyanın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yerlerinde</a:t>
            </a:r>
            <a:r>
              <a:rPr lang="en-US" dirty="0"/>
              <a:t> </a:t>
            </a:r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sıkıntısı</a:t>
            </a:r>
            <a:r>
              <a:rPr lang="en-US" dirty="0"/>
              <a:t> </a:t>
            </a:r>
            <a:r>
              <a:rPr lang="en-US" dirty="0" err="1"/>
              <a:t>oluştu</a:t>
            </a:r>
            <a:r>
              <a:rPr lang="en-US" dirty="0"/>
              <a:t>.</a:t>
            </a:r>
          </a:p>
          <a:p>
            <a:r>
              <a:rPr lang="en-US" dirty="0"/>
              <a:t>Bilgi </a:t>
            </a:r>
            <a:r>
              <a:rPr lang="en-US" dirty="0" err="1"/>
              <a:t>güvenliği</a:t>
            </a:r>
            <a:r>
              <a:rPr lang="en-US" dirty="0"/>
              <a:t> </a:t>
            </a:r>
            <a:r>
              <a:rPr lang="en-US" dirty="0" err="1"/>
              <a:t>politikasını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oluşturduğu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müdahale</a:t>
            </a:r>
            <a:r>
              <a:rPr lang="en-US" dirty="0"/>
              <a:t> </a:t>
            </a:r>
            <a:r>
              <a:rPr lang="en-US" dirty="0" err="1"/>
              <a:t>edildiği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GitHub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saldırıdan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başarıyla</a:t>
            </a:r>
            <a:r>
              <a:rPr lang="en-US" dirty="0"/>
              <a:t> </a:t>
            </a:r>
            <a:r>
              <a:rPr lang="en-US" dirty="0" err="1"/>
              <a:t>kurtuldu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1F6A-546D-477E-A5BC-F7420A4B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32" y="2305844"/>
            <a:ext cx="4888868" cy="3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9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2043-9725-4CF0-8141-B77F299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Güncel</a:t>
            </a:r>
            <a:r>
              <a:rPr lang="en-US" dirty="0"/>
              <a:t> </a:t>
            </a:r>
            <a:r>
              <a:rPr lang="en-US" dirty="0" err="1"/>
              <a:t>Saldırılar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95494-C9B2-477E-A48A-85B9A98A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056580"/>
            <a:ext cx="7721600" cy="38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8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935EC-78F5-40E9-9500-5A90EFFB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Hack ve Hacker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04898D-AF1E-42FC-ADEF-A0B3C6EAB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Hack: Bir </a:t>
            </a:r>
            <a:r>
              <a:rPr lang="en-US" dirty="0" err="1"/>
              <a:t>materyal</a:t>
            </a:r>
            <a:r>
              <a:rPr lang="en-US" dirty="0"/>
              <a:t>, </a:t>
            </a:r>
            <a:r>
              <a:rPr lang="en-US" dirty="0" err="1"/>
              <a:t>araç</a:t>
            </a:r>
            <a:r>
              <a:rPr lang="en-US" dirty="0"/>
              <a:t>, </a:t>
            </a:r>
            <a:r>
              <a:rPr lang="en-US" dirty="0" err="1"/>
              <a:t>cihaz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nesnenin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en-US" dirty="0" err="1"/>
              <a:t>kullanılmasıdır</a:t>
            </a:r>
            <a:r>
              <a:rPr lang="en-US" dirty="0"/>
              <a:t>. </a:t>
            </a:r>
          </a:p>
          <a:p>
            <a:r>
              <a:rPr lang="en-US" dirty="0"/>
              <a:t>Hacker: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sorunu</a:t>
            </a:r>
            <a:r>
              <a:rPr lang="en-US" dirty="0"/>
              <a:t> </a:t>
            </a:r>
            <a:r>
              <a:rPr lang="en-US" dirty="0" err="1"/>
              <a:t>çözmek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yeterli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bilgiye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uzman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kullanıcısıdır</a:t>
            </a:r>
            <a:r>
              <a:rPr lang="en-US" dirty="0"/>
              <a:t>. </a:t>
            </a:r>
            <a:r>
              <a:rPr lang="en-US" dirty="0" err="1"/>
              <a:t>Yaygın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tanımı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açıklarını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sistemlere</a:t>
            </a:r>
            <a:r>
              <a:rPr lang="en-US" dirty="0"/>
              <a:t> </a:t>
            </a:r>
            <a:r>
              <a:rPr lang="en-US" dirty="0" err="1"/>
              <a:t>sızan</a:t>
            </a:r>
            <a:r>
              <a:rPr lang="en-US" dirty="0"/>
              <a:t> </a:t>
            </a:r>
            <a:r>
              <a:rPr lang="en-US" dirty="0" err="1"/>
              <a:t>kişilerdir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şapkalı</a:t>
            </a:r>
            <a:r>
              <a:rPr lang="en-US" dirty="0"/>
              <a:t> hacker: Bilgi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sağlama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şapkalı</a:t>
            </a:r>
            <a:r>
              <a:rPr lang="en-US" dirty="0"/>
              <a:t> </a:t>
            </a:r>
            <a:r>
              <a:rPr lang="en-US" dirty="0" err="1"/>
              <a:t>hacker’lara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savunma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faaliyetlerini</a:t>
            </a:r>
            <a:r>
              <a:rPr lang="en-US" dirty="0"/>
              <a:t> </a:t>
            </a:r>
            <a:r>
              <a:rPr lang="en-US" dirty="0" err="1"/>
              <a:t>yürüten</a:t>
            </a:r>
            <a:r>
              <a:rPr lang="en-US" dirty="0"/>
              <a:t> </a:t>
            </a:r>
            <a:r>
              <a:rPr lang="en-US" dirty="0" err="1"/>
              <a:t>kişilerdir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şapkalı</a:t>
            </a:r>
            <a:r>
              <a:rPr lang="en-US" dirty="0"/>
              <a:t> hacker: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araç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bilgiye</a:t>
            </a:r>
            <a:r>
              <a:rPr lang="en-US" dirty="0"/>
              <a:t> </a:t>
            </a:r>
            <a:r>
              <a:rPr lang="en-US" dirty="0" err="1"/>
              <a:t>yönelik</a:t>
            </a:r>
            <a:r>
              <a:rPr lang="en-US" dirty="0"/>
              <a:t> </a:t>
            </a:r>
            <a:r>
              <a:rPr lang="en-US" dirty="0" err="1"/>
              <a:t>erişim</a:t>
            </a:r>
            <a:r>
              <a:rPr lang="en-US" dirty="0"/>
              <a:t>, </a:t>
            </a:r>
            <a:r>
              <a:rPr lang="en-US" dirty="0" err="1"/>
              <a:t>bozma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geçirme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niyetli</a:t>
            </a:r>
            <a:r>
              <a:rPr lang="en-US" dirty="0"/>
              <a:t> </a:t>
            </a:r>
            <a:r>
              <a:rPr lang="en-US" dirty="0" err="1"/>
              <a:t>amaçlar</a:t>
            </a:r>
            <a:r>
              <a:rPr lang="en-US" dirty="0"/>
              <a:t> </a:t>
            </a:r>
            <a:r>
              <a:rPr lang="en-US" dirty="0" err="1"/>
              <a:t>doğrultusunda</a:t>
            </a:r>
            <a:r>
              <a:rPr lang="en-US" dirty="0"/>
              <a:t> </a:t>
            </a:r>
            <a:r>
              <a:rPr lang="en-US" dirty="0" err="1"/>
              <a:t>çalışan</a:t>
            </a:r>
            <a:r>
              <a:rPr lang="en-US" dirty="0"/>
              <a:t> </a:t>
            </a:r>
            <a:r>
              <a:rPr lang="en-US" dirty="0" err="1"/>
              <a:t>uzman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kullanıcılarıdır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36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36B51-C9A7-473C-AF61-B69115CD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Süreçleri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73E737-47AD-4C7C-A954-1D467A52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toplanır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Bilgi </a:t>
            </a:r>
            <a:r>
              <a:rPr lang="en-US" dirty="0" err="1"/>
              <a:t>paylaşımı</a:t>
            </a:r>
            <a:r>
              <a:rPr lang="en-US" dirty="0"/>
              <a:t> </a:t>
            </a:r>
            <a:r>
              <a:rPr lang="en-US" dirty="0" err="1"/>
              <a:t>yaparken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seçici</a:t>
            </a:r>
            <a:r>
              <a:rPr lang="en-US" dirty="0"/>
              <a:t> </a:t>
            </a:r>
            <a:r>
              <a:rPr lang="en-US" dirty="0" err="1"/>
              <a:t>olunmalıdır</a:t>
            </a:r>
            <a:r>
              <a:rPr lang="en-US" dirty="0"/>
              <a:t>.</a:t>
            </a:r>
          </a:p>
          <a:p>
            <a:r>
              <a:rPr lang="en-US" dirty="0" err="1"/>
              <a:t>Hedefin</a:t>
            </a:r>
            <a:r>
              <a:rPr lang="en-US" dirty="0"/>
              <a:t> </a:t>
            </a:r>
            <a:r>
              <a:rPr lang="en-US" dirty="0" err="1"/>
              <a:t>zayıf</a:t>
            </a:r>
            <a:r>
              <a:rPr lang="en-US" dirty="0"/>
              <a:t> </a:t>
            </a:r>
            <a:r>
              <a:rPr lang="en-US" dirty="0" err="1"/>
              <a:t>noktaları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yöntemine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Zayıf</a:t>
            </a:r>
            <a:r>
              <a:rPr lang="en-US" dirty="0"/>
              <a:t> </a:t>
            </a:r>
            <a:r>
              <a:rPr lang="en-US" dirty="0" err="1"/>
              <a:t>noktalarımızı</a:t>
            </a:r>
            <a:r>
              <a:rPr lang="en-US" dirty="0"/>
              <a:t> </a:t>
            </a:r>
            <a:r>
              <a:rPr lang="en-US" dirty="0" err="1"/>
              <a:t>belirlemeli</a:t>
            </a:r>
            <a:r>
              <a:rPr lang="en-US" dirty="0"/>
              <a:t>,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önlem</a:t>
            </a:r>
            <a:r>
              <a:rPr lang="en-US" dirty="0"/>
              <a:t> </a:t>
            </a:r>
            <a:r>
              <a:rPr lang="en-US" dirty="0" err="1"/>
              <a:t>almalıyız</a:t>
            </a:r>
            <a:r>
              <a:rPr lang="en-US" dirty="0"/>
              <a:t>.</a:t>
            </a:r>
          </a:p>
          <a:p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uygulamaya</a:t>
            </a:r>
            <a:r>
              <a:rPr lang="en-US" dirty="0"/>
              <a:t> </a:t>
            </a:r>
            <a:r>
              <a:rPr lang="en-US" dirty="0" err="1"/>
              <a:t>geçirilir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Hiçbir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tam </a:t>
            </a:r>
            <a:r>
              <a:rPr lang="en-US" dirty="0" err="1"/>
              <a:t>güvenliği</a:t>
            </a:r>
            <a:r>
              <a:rPr lang="en-US" dirty="0"/>
              <a:t> </a:t>
            </a:r>
            <a:r>
              <a:rPr lang="en-US" dirty="0" err="1"/>
              <a:t>garanti</a:t>
            </a:r>
            <a:r>
              <a:rPr lang="en-US" dirty="0"/>
              <a:t> </a:t>
            </a:r>
            <a:r>
              <a:rPr lang="en-US" dirty="0" err="1"/>
              <a:t>etmez</a:t>
            </a:r>
            <a:r>
              <a:rPr lang="en-US" dirty="0"/>
              <a:t>, </a:t>
            </a:r>
            <a:r>
              <a:rPr lang="en-US" dirty="0" err="1"/>
              <a:t>amaç</a:t>
            </a:r>
            <a:r>
              <a:rPr lang="en-US" dirty="0"/>
              <a:t> </a:t>
            </a:r>
            <a:r>
              <a:rPr lang="en-US" dirty="0" err="1"/>
              <a:t>saldırganın</a:t>
            </a:r>
            <a:r>
              <a:rPr lang="en-US" dirty="0"/>
              <a:t> </a:t>
            </a:r>
            <a:r>
              <a:rPr lang="en-US" dirty="0" err="1"/>
              <a:t>işini</a:t>
            </a:r>
            <a:r>
              <a:rPr lang="en-US" dirty="0"/>
              <a:t> </a:t>
            </a:r>
            <a:r>
              <a:rPr lang="en-US" dirty="0" err="1"/>
              <a:t>zorlaştırmak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606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D17AB3-60C7-4C82-9223-B33D8DFA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Saldırı Türleri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5FD1BF-091F-4A0B-A066-28525ECE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Güvenliği</a:t>
            </a:r>
            <a:r>
              <a:rPr lang="en-US" dirty="0"/>
              <a:t>: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ortamlarda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parolalar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bilginin</a:t>
            </a:r>
            <a:r>
              <a:rPr lang="en-US" dirty="0"/>
              <a:t> </a:t>
            </a:r>
            <a:r>
              <a:rPr lang="en-US" dirty="0" err="1"/>
              <a:t>korunmasında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izinsiz</a:t>
            </a:r>
            <a:r>
              <a:rPr lang="en-US" dirty="0"/>
              <a:t> </a:t>
            </a:r>
            <a:r>
              <a:rPr lang="en-US" dirty="0" err="1"/>
              <a:t>erişimin</a:t>
            </a:r>
            <a:r>
              <a:rPr lang="en-US" dirty="0"/>
              <a:t> </a:t>
            </a:r>
            <a:r>
              <a:rPr lang="en-US" dirty="0" err="1"/>
              <a:t>önlenmesinde</a:t>
            </a:r>
            <a:r>
              <a:rPr lang="en-US" dirty="0"/>
              <a:t> </a:t>
            </a:r>
            <a:r>
              <a:rPr lang="en-US" dirty="0" err="1"/>
              <a:t>kullanılmaktadır</a:t>
            </a:r>
            <a:r>
              <a:rPr lang="en-US" dirty="0"/>
              <a:t>.</a:t>
            </a:r>
          </a:p>
          <a:p>
            <a:r>
              <a:rPr lang="en-US" dirty="0" err="1"/>
              <a:t>Parolamızı</a:t>
            </a:r>
            <a:r>
              <a:rPr lang="en-US" dirty="0"/>
              <a:t> </a:t>
            </a:r>
            <a:r>
              <a:rPr lang="en-US" dirty="0" err="1"/>
              <a:t>belirlerken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hususlar</a:t>
            </a:r>
            <a:r>
              <a:rPr lang="en-US" dirty="0"/>
              <a:t> </a:t>
            </a:r>
            <a:r>
              <a:rPr lang="en-US" dirty="0" err="1"/>
              <a:t>şunlardır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12 </a:t>
            </a:r>
            <a:r>
              <a:rPr lang="en-US" dirty="0" err="1"/>
              <a:t>karakterden</a:t>
            </a:r>
            <a:r>
              <a:rPr lang="en-US" dirty="0"/>
              <a:t> </a:t>
            </a:r>
            <a:r>
              <a:rPr lang="en-US" dirty="0" err="1"/>
              <a:t>oluşmalıdır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Rakam</a:t>
            </a:r>
            <a:r>
              <a:rPr lang="en-US" dirty="0"/>
              <a:t>,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işaretlerin</a:t>
            </a:r>
            <a:r>
              <a:rPr lang="en-US" dirty="0"/>
              <a:t> </a:t>
            </a:r>
            <a:r>
              <a:rPr lang="en-US" dirty="0" err="1"/>
              <a:t>kombinasyonundan</a:t>
            </a:r>
            <a:r>
              <a:rPr lang="en-US" dirty="0"/>
              <a:t> </a:t>
            </a:r>
            <a:r>
              <a:rPr lang="en-US" dirty="0" err="1"/>
              <a:t>oluşmalıdır</a:t>
            </a:r>
            <a:r>
              <a:rPr lang="en-US" dirty="0"/>
              <a:t>. Her </a:t>
            </a:r>
            <a:r>
              <a:rPr lang="en-US" dirty="0" err="1"/>
              <a:t>birinden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birer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içermelidir</a:t>
            </a:r>
            <a:r>
              <a:rPr lang="en-US" dirty="0"/>
              <a:t>.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bilgilerimizi</a:t>
            </a:r>
            <a:r>
              <a:rPr lang="en-US" dirty="0"/>
              <a:t> </a:t>
            </a:r>
            <a:r>
              <a:rPr lang="en-US" dirty="0" err="1"/>
              <a:t>kısmen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tamamen</a:t>
            </a:r>
            <a:r>
              <a:rPr lang="en-US" dirty="0"/>
              <a:t>,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dolaylı</a:t>
            </a:r>
            <a:r>
              <a:rPr lang="en-US" dirty="0"/>
              <a:t> (</a:t>
            </a:r>
            <a:r>
              <a:rPr lang="en-US" dirty="0" err="1"/>
              <a:t>tersten</a:t>
            </a:r>
            <a:r>
              <a:rPr lang="en-US" dirty="0"/>
              <a:t> </a:t>
            </a:r>
            <a:r>
              <a:rPr lang="en-US" dirty="0" err="1"/>
              <a:t>yazma</a:t>
            </a:r>
            <a:r>
              <a:rPr lang="en-US" dirty="0"/>
              <a:t>,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bölerek</a:t>
            </a:r>
            <a:r>
              <a:rPr lang="en-US" dirty="0"/>
              <a:t> </a:t>
            </a:r>
            <a:r>
              <a:rPr lang="en-US" dirty="0" err="1"/>
              <a:t>birleştirme</a:t>
            </a:r>
            <a:r>
              <a:rPr lang="en-US" dirty="0"/>
              <a:t>,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harflerini</a:t>
            </a:r>
            <a:r>
              <a:rPr lang="en-US" dirty="0"/>
              <a:t> </a:t>
            </a:r>
            <a:r>
              <a:rPr lang="en-US" dirty="0" err="1"/>
              <a:t>kullanma</a:t>
            </a:r>
            <a:r>
              <a:rPr lang="en-US" dirty="0"/>
              <a:t> vs.)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içermemelidir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Her </a:t>
            </a:r>
            <a:r>
              <a:rPr lang="en-US" dirty="0" err="1"/>
              <a:t>ortamda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kullanılmalıdır</a:t>
            </a:r>
            <a:r>
              <a:rPr lang="en-US" dirty="0"/>
              <a:t>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4067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ACE0B-1563-498E-A581-677412D7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94" y="891826"/>
            <a:ext cx="6069012" cy="50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4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F823D-30F5-4DFC-944E-58426E45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852487"/>
            <a:ext cx="73533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D6017-E52E-454E-BAEC-BA88A302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52" y="727371"/>
            <a:ext cx="4727096" cy="54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F9B11-205A-4D57-823A-C7CFA0A3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91" y="1398378"/>
            <a:ext cx="6610350" cy="50101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2F6C638-83B8-4F69-930B-AA6CC74842AF}"/>
              </a:ext>
            </a:extLst>
          </p:cNvPr>
          <p:cNvSpPr txBox="1">
            <a:spLocks/>
          </p:cNvSpPr>
          <p:nvPr/>
        </p:nvSpPr>
        <p:spPr>
          <a:xfrm>
            <a:off x="947468" y="1983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- </a:t>
            </a: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FF40A4-A13F-4CC3-A5DC-17DA4F3B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AJANDA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6B5C2B-1A96-4B03-8C85-1F62EBA45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tr-TR" dirty="0"/>
              <a:t>Temel Kavramlar</a:t>
            </a:r>
          </a:p>
          <a:p>
            <a:r>
              <a:rPr lang="tr-TR" dirty="0"/>
              <a:t>Bilgi Güvenliğinin Önemi</a:t>
            </a:r>
          </a:p>
          <a:p>
            <a:r>
              <a:rPr lang="tr-TR" dirty="0"/>
              <a:t>Ülkemizde Bilgi Güvenliği</a:t>
            </a:r>
          </a:p>
          <a:p>
            <a:r>
              <a:rPr lang="tr-TR" dirty="0"/>
              <a:t>Tehditler</a:t>
            </a:r>
          </a:p>
          <a:p>
            <a:r>
              <a:rPr lang="tr-TR" dirty="0" err="1"/>
              <a:t>Hack</a:t>
            </a:r>
            <a:r>
              <a:rPr lang="tr-TR" dirty="0"/>
              <a:t> ve Hacker Kavramları</a:t>
            </a:r>
          </a:p>
          <a:p>
            <a:r>
              <a:rPr lang="tr-TR" dirty="0"/>
              <a:t>Saldırı Türleri</a:t>
            </a:r>
          </a:p>
          <a:p>
            <a:r>
              <a:rPr lang="tr-TR" dirty="0"/>
              <a:t>Yasal Sorumluluklar </a:t>
            </a:r>
          </a:p>
          <a:p>
            <a:r>
              <a:rPr lang="tr-TR" dirty="0"/>
              <a:t>Bilgi Güvenliği Politikaları </a:t>
            </a:r>
          </a:p>
          <a:p>
            <a:r>
              <a:rPr lang="tr-TR" dirty="0"/>
              <a:t>Roller ve Sorumluluklar</a:t>
            </a:r>
          </a:p>
        </p:txBody>
      </p:sp>
    </p:spTree>
    <p:extLst>
      <p:ext uri="{BB962C8B-B14F-4D97-AF65-F5344CB8AC3E}">
        <p14:creationId xmlns:p14="http://schemas.microsoft.com/office/powerpoint/2010/main" val="30593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19E5-5F9E-4E69-BBE9-8404DA87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600" dirty="0"/>
              <a:t>Bir </a:t>
            </a:r>
            <a:r>
              <a:rPr lang="en-US" sz="2600" dirty="0" err="1"/>
              <a:t>sosyal</a:t>
            </a:r>
            <a:r>
              <a:rPr lang="en-US" sz="2600" dirty="0"/>
              <a:t> </a:t>
            </a:r>
            <a:r>
              <a:rPr lang="en-US" sz="2600" dirty="0" err="1"/>
              <a:t>mühendisin</a:t>
            </a:r>
            <a:r>
              <a:rPr lang="en-US" sz="2600" dirty="0"/>
              <a:t> </a:t>
            </a:r>
            <a:r>
              <a:rPr lang="en-US" sz="2600" dirty="0" err="1"/>
              <a:t>temel</a:t>
            </a:r>
            <a:r>
              <a:rPr lang="en-US" sz="2600" dirty="0"/>
              <a:t> </a:t>
            </a:r>
            <a:r>
              <a:rPr lang="en-US" sz="2600" dirty="0" err="1"/>
              <a:t>özelliği</a:t>
            </a:r>
            <a:r>
              <a:rPr lang="en-US" sz="2600" dirty="0"/>
              <a:t>, </a:t>
            </a:r>
            <a:r>
              <a:rPr lang="en-US" sz="2600" b="1" dirty="0" err="1"/>
              <a:t>basit</a:t>
            </a:r>
            <a:r>
              <a:rPr lang="en-US" sz="2600" dirty="0"/>
              <a:t> </a:t>
            </a:r>
            <a:r>
              <a:rPr lang="en-US" sz="2600" dirty="0" err="1"/>
              <a:t>fakat</a:t>
            </a:r>
            <a:r>
              <a:rPr lang="en-US" sz="2600" dirty="0"/>
              <a:t> </a:t>
            </a:r>
            <a:r>
              <a:rPr lang="en-US" sz="2600" dirty="0" err="1"/>
              <a:t>genelde</a:t>
            </a:r>
            <a:r>
              <a:rPr lang="en-US" sz="2600" dirty="0"/>
              <a:t> </a:t>
            </a:r>
            <a:r>
              <a:rPr lang="en-US" sz="2600" dirty="0" err="1"/>
              <a:t>amacına</a:t>
            </a:r>
            <a:r>
              <a:rPr lang="en-US" sz="2600" dirty="0"/>
              <a:t> </a:t>
            </a:r>
            <a:r>
              <a:rPr lang="en-US" sz="2600" dirty="0" err="1"/>
              <a:t>ulaşan</a:t>
            </a:r>
            <a:r>
              <a:rPr lang="en-US" sz="2600" dirty="0"/>
              <a:t> </a:t>
            </a:r>
            <a:r>
              <a:rPr lang="en-US" sz="2600" b="1" dirty="0" err="1"/>
              <a:t>donanım</a:t>
            </a:r>
            <a:r>
              <a:rPr lang="en-US" sz="2600" dirty="0" err="1"/>
              <a:t>lar</a:t>
            </a:r>
            <a:r>
              <a:rPr lang="en-US" sz="2600" dirty="0"/>
              <a:t> </a:t>
            </a:r>
            <a:r>
              <a:rPr lang="en-US" sz="2600" dirty="0" err="1"/>
              <a:t>ve</a:t>
            </a:r>
            <a:r>
              <a:rPr lang="en-US" sz="2600" dirty="0"/>
              <a:t> </a:t>
            </a:r>
            <a:r>
              <a:rPr lang="en-US" sz="2600" b="1" dirty="0" err="1"/>
              <a:t>teknik</a:t>
            </a:r>
            <a:r>
              <a:rPr lang="en-US" sz="2600" dirty="0" err="1"/>
              <a:t>ler</a:t>
            </a:r>
            <a:r>
              <a:rPr lang="en-US" sz="2600" dirty="0"/>
              <a:t> </a:t>
            </a:r>
            <a:r>
              <a:rPr lang="en-US" sz="2600" dirty="0" err="1"/>
              <a:t>kullanarak</a:t>
            </a:r>
            <a:r>
              <a:rPr lang="en-US" sz="2600" dirty="0"/>
              <a:t> </a:t>
            </a:r>
            <a:r>
              <a:rPr lang="en-US" sz="2600" dirty="0" err="1"/>
              <a:t>saldırı</a:t>
            </a:r>
            <a:r>
              <a:rPr lang="en-US" sz="2600" dirty="0"/>
              <a:t> </a:t>
            </a:r>
            <a:r>
              <a:rPr lang="en-US" sz="2600" dirty="0" err="1"/>
              <a:t>yapmasıdır</a:t>
            </a:r>
            <a:r>
              <a:rPr lang="en-US" sz="2600" dirty="0"/>
              <a:t>.</a:t>
            </a:r>
            <a:br>
              <a:rPr lang="en-US" sz="2600" dirty="0"/>
            </a:br>
            <a:endParaRPr lang="en-US" sz="2600" dirty="0"/>
          </a:p>
          <a:p>
            <a:pPr algn="just"/>
            <a:r>
              <a:rPr lang="en-US" sz="2600" dirty="0" err="1"/>
              <a:t>Sosyal</a:t>
            </a:r>
            <a:r>
              <a:rPr lang="en-US" sz="2600" dirty="0"/>
              <a:t> </a:t>
            </a:r>
            <a:r>
              <a:rPr lang="en-US" sz="2600" dirty="0" err="1"/>
              <a:t>Mühendislik</a:t>
            </a:r>
            <a:r>
              <a:rPr lang="en-US" sz="2600" dirty="0"/>
              <a:t> (Social Engineering), internet </a:t>
            </a:r>
            <a:r>
              <a:rPr lang="en-US" sz="2600" dirty="0" err="1"/>
              <a:t>korsanlarının</a:t>
            </a:r>
            <a:r>
              <a:rPr lang="en-US" sz="2600" dirty="0"/>
              <a:t> </a:t>
            </a:r>
            <a:r>
              <a:rPr lang="en-US" sz="2600" dirty="0" err="1"/>
              <a:t>hedeflerinde</a:t>
            </a:r>
            <a:r>
              <a:rPr lang="en-US" sz="2600" dirty="0"/>
              <a:t> </a:t>
            </a:r>
            <a:r>
              <a:rPr lang="en-US" sz="2600" dirty="0" err="1"/>
              <a:t>yer</a:t>
            </a:r>
            <a:r>
              <a:rPr lang="en-US" sz="2600" dirty="0"/>
              <a:t> </a:t>
            </a:r>
            <a:r>
              <a:rPr lang="en-US" sz="2600" dirty="0" err="1"/>
              <a:t>alan</a:t>
            </a:r>
            <a:r>
              <a:rPr lang="en-US" sz="2600" dirty="0"/>
              <a:t> </a:t>
            </a:r>
            <a:r>
              <a:rPr lang="en-US" sz="2600" dirty="0" err="1"/>
              <a:t>kişiyi</a:t>
            </a:r>
            <a:r>
              <a:rPr lang="en-US" sz="2600" dirty="0"/>
              <a:t> </a:t>
            </a:r>
            <a:r>
              <a:rPr lang="en-US" sz="2600" dirty="0" err="1"/>
              <a:t>aldatarak</a:t>
            </a:r>
            <a:r>
              <a:rPr lang="en-US" sz="2600" dirty="0"/>
              <a:t>, </a:t>
            </a:r>
            <a:r>
              <a:rPr lang="en-US" sz="2600" dirty="0" err="1"/>
              <a:t>istediği</a:t>
            </a:r>
            <a:r>
              <a:rPr lang="en-US" sz="2600" dirty="0"/>
              <a:t> </a:t>
            </a:r>
            <a:r>
              <a:rPr lang="en-US" sz="2600" dirty="0" err="1"/>
              <a:t>bilgileri</a:t>
            </a:r>
            <a:r>
              <a:rPr lang="en-US" sz="2600" dirty="0"/>
              <a:t> </a:t>
            </a:r>
            <a:r>
              <a:rPr lang="en-US" sz="2600" dirty="0" err="1"/>
              <a:t>ele</a:t>
            </a:r>
            <a:r>
              <a:rPr lang="en-US" sz="2600" dirty="0"/>
              <a:t> </a:t>
            </a:r>
            <a:r>
              <a:rPr lang="en-US" sz="2600" dirty="0" err="1"/>
              <a:t>geçirmesini</a:t>
            </a:r>
            <a:r>
              <a:rPr lang="en-US" sz="2600" dirty="0"/>
              <a:t> </a:t>
            </a:r>
            <a:r>
              <a:rPr lang="en-US" sz="2600" dirty="0" err="1"/>
              <a:t>sağlayan</a:t>
            </a:r>
            <a:r>
              <a:rPr lang="en-US" sz="2600" dirty="0"/>
              <a:t> </a:t>
            </a:r>
            <a:r>
              <a:rPr lang="en-US" sz="2600" dirty="0" err="1"/>
              <a:t>bir</a:t>
            </a:r>
            <a:r>
              <a:rPr lang="en-US" sz="2600" dirty="0"/>
              <a:t> </a:t>
            </a:r>
            <a:r>
              <a:rPr lang="en-US" sz="2600" dirty="0" err="1"/>
              <a:t>saldırı</a:t>
            </a:r>
            <a:r>
              <a:rPr lang="en-US" sz="2600" dirty="0"/>
              <a:t> </a:t>
            </a:r>
            <a:r>
              <a:rPr lang="en-US" sz="2600" dirty="0" err="1"/>
              <a:t>tekniğidir</a:t>
            </a:r>
            <a:r>
              <a:rPr lang="en-US" sz="2600" dirty="0"/>
              <a:t>. </a:t>
            </a:r>
            <a:r>
              <a:rPr lang="en-US" sz="2600" dirty="0" err="1"/>
              <a:t>Diğer</a:t>
            </a:r>
            <a:r>
              <a:rPr lang="en-US" sz="2600" dirty="0"/>
              <a:t> </a:t>
            </a:r>
            <a:r>
              <a:rPr lang="en-US" sz="2600" dirty="0" err="1"/>
              <a:t>siber</a:t>
            </a:r>
            <a:r>
              <a:rPr lang="en-US" sz="2600" dirty="0"/>
              <a:t> </a:t>
            </a:r>
            <a:r>
              <a:rPr lang="en-US" sz="2600" dirty="0" err="1"/>
              <a:t>korsanlık</a:t>
            </a:r>
            <a:r>
              <a:rPr lang="en-US" sz="2600" dirty="0"/>
              <a:t> </a:t>
            </a:r>
            <a:r>
              <a:rPr lang="en-US" sz="2600" dirty="0" err="1"/>
              <a:t>terimlerinin</a:t>
            </a:r>
            <a:r>
              <a:rPr lang="en-US" sz="2600" dirty="0"/>
              <a:t> </a:t>
            </a:r>
            <a:r>
              <a:rPr lang="en-US" sz="2600" dirty="0" err="1"/>
              <a:t>aksine</a:t>
            </a:r>
            <a:r>
              <a:rPr lang="en-US" sz="2600" dirty="0"/>
              <a:t> </a:t>
            </a:r>
            <a:r>
              <a:rPr lang="en-US" sz="2600" dirty="0" err="1"/>
              <a:t>sosyal</a:t>
            </a:r>
            <a:r>
              <a:rPr lang="en-US" sz="2600" dirty="0"/>
              <a:t> </a:t>
            </a:r>
            <a:r>
              <a:rPr lang="en-US" sz="2600" dirty="0" err="1"/>
              <a:t>mühendislik</a:t>
            </a:r>
            <a:r>
              <a:rPr lang="en-US" sz="2600" dirty="0"/>
              <a:t> </a:t>
            </a:r>
            <a:r>
              <a:rPr lang="en-US" sz="2600" dirty="0" err="1"/>
              <a:t>teknik</a:t>
            </a:r>
            <a:r>
              <a:rPr lang="en-US" sz="2600" dirty="0"/>
              <a:t> </a:t>
            </a:r>
            <a:r>
              <a:rPr lang="en-US" sz="2600" dirty="0" err="1"/>
              <a:t>olmayan</a:t>
            </a:r>
            <a:r>
              <a:rPr lang="en-US" sz="2600" dirty="0"/>
              <a:t> </a:t>
            </a:r>
            <a:r>
              <a:rPr lang="en-US" sz="2600" dirty="0" err="1"/>
              <a:t>bir</a:t>
            </a:r>
            <a:r>
              <a:rPr lang="en-US" sz="2600" dirty="0"/>
              <a:t> </a:t>
            </a:r>
            <a:r>
              <a:rPr lang="en-US" sz="2600" dirty="0" err="1"/>
              <a:t>terimdir</a:t>
            </a:r>
            <a:r>
              <a:rPr lang="en-US" sz="2600" dirty="0"/>
              <a:t>.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 err="1"/>
              <a:t>Sosyal</a:t>
            </a:r>
            <a:r>
              <a:rPr lang="en-US" sz="2600" dirty="0"/>
              <a:t> </a:t>
            </a:r>
            <a:r>
              <a:rPr lang="en-US" sz="2600" dirty="0" err="1"/>
              <a:t>mühendislerden</a:t>
            </a:r>
            <a:r>
              <a:rPr lang="en-US" sz="2600" dirty="0"/>
              <a:t> </a:t>
            </a:r>
            <a:r>
              <a:rPr lang="en-US" sz="2600" dirty="0" err="1"/>
              <a:t>sahip</a:t>
            </a:r>
            <a:r>
              <a:rPr lang="en-US" sz="2600" dirty="0"/>
              <a:t> </a:t>
            </a:r>
            <a:r>
              <a:rPr lang="en-US" sz="2600" dirty="0" err="1"/>
              <a:t>oldukları</a:t>
            </a:r>
            <a:r>
              <a:rPr lang="en-US" sz="2600" dirty="0"/>
              <a:t> </a:t>
            </a:r>
            <a:r>
              <a:rPr lang="en-US" sz="2600" dirty="0" err="1"/>
              <a:t>bu</a:t>
            </a:r>
            <a:r>
              <a:rPr lang="en-US" sz="2600" dirty="0"/>
              <a:t> </a:t>
            </a:r>
            <a:r>
              <a:rPr lang="en-US" sz="2600" dirty="0" err="1"/>
              <a:t>yetenekleri</a:t>
            </a:r>
            <a:r>
              <a:rPr lang="en-US" sz="2600" dirty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teknikleri</a:t>
            </a:r>
            <a:r>
              <a:rPr lang="en-US" sz="2600" dirty="0"/>
              <a:t> </a:t>
            </a:r>
            <a:r>
              <a:rPr lang="en-US" sz="2600" dirty="0" err="1"/>
              <a:t>iyi</a:t>
            </a:r>
            <a:r>
              <a:rPr lang="en-US" sz="2600" dirty="0"/>
              <a:t> </a:t>
            </a:r>
            <a:r>
              <a:rPr lang="en-US" sz="2600" dirty="0" err="1"/>
              <a:t>yönde</a:t>
            </a:r>
            <a:r>
              <a:rPr lang="en-US" sz="2600" dirty="0"/>
              <a:t> </a:t>
            </a:r>
            <a:r>
              <a:rPr lang="en-US" sz="2600" dirty="0" err="1"/>
              <a:t>kullananlar</a:t>
            </a:r>
            <a:r>
              <a:rPr lang="en-US" sz="2600" dirty="0"/>
              <a:t> </a:t>
            </a:r>
            <a:r>
              <a:rPr lang="en-US" sz="2600" b="1" dirty="0" err="1"/>
              <a:t>beyaz</a:t>
            </a:r>
            <a:r>
              <a:rPr lang="en-US" sz="2600" b="1" dirty="0"/>
              <a:t> </a:t>
            </a:r>
            <a:r>
              <a:rPr lang="en-US" sz="2600" b="1" dirty="0" err="1"/>
              <a:t>şapkalılar</a:t>
            </a:r>
            <a:r>
              <a:rPr lang="en-US" sz="2600" dirty="0"/>
              <a:t>; </a:t>
            </a:r>
            <a:r>
              <a:rPr lang="en-US" sz="2600" dirty="0" err="1"/>
              <a:t>kötü</a:t>
            </a:r>
            <a:r>
              <a:rPr lang="en-US" sz="2600" dirty="0"/>
              <a:t> </a:t>
            </a:r>
            <a:r>
              <a:rPr lang="en-US" sz="2600" dirty="0" err="1"/>
              <a:t>niyetle</a:t>
            </a:r>
            <a:r>
              <a:rPr lang="en-US" sz="2600" dirty="0"/>
              <a:t> </a:t>
            </a:r>
            <a:r>
              <a:rPr lang="en-US" sz="2600" dirty="0" err="1"/>
              <a:t>kullanmak</a:t>
            </a:r>
            <a:r>
              <a:rPr lang="en-US" sz="2600" dirty="0"/>
              <a:t> </a:t>
            </a:r>
            <a:r>
              <a:rPr lang="en-US" sz="2600" dirty="0" err="1"/>
              <a:t>isteyenler</a:t>
            </a:r>
            <a:r>
              <a:rPr lang="en-US" sz="2600" dirty="0"/>
              <a:t> </a:t>
            </a:r>
            <a:r>
              <a:rPr lang="en-US" sz="2600" dirty="0" err="1"/>
              <a:t>ise</a:t>
            </a:r>
            <a:r>
              <a:rPr lang="en-US" sz="2600" dirty="0"/>
              <a:t> </a:t>
            </a:r>
            <a:r>
              <a:rPr lang="en-US" sz="2600" b="1" dirty="0" err="1"/>
              <a:t>siyah</a:t>
            </a:r>
            <a:r>
              <a:rPr lang="en-US" sz="2600" b="1" dirty="0"/>
              <a:t> </a:t>
            </a:r>
            <a:r>
              <a:rPr lang="en-US" sz="2600" b="1" dirty="0" err="1"/>
              <a:t>şapkalılar</a:t>
            </a:r>
            <a:r>
              <a:rPr lang="en-US" sz="2600" dirty="0"/>
              <a:t> </a:t>
            </a:r>
            <a:r>
              <a:rPr lang="en-US" sz="2600" dirty="0" err="1"/>
              <a:t>olarak</a:t>
            </a:r>
            <a:r>
              <a:rPr lang="en-US" sz="2600" dirty="0"/>
              <a:t> </a:t>
            </a:r>
            <a:r>
              <a:rPr lang="en-US" sz="2600" dirty="0" err="1"/>
              <a:t>adlandırılır</a:t>
            </a:r>
            <a:r>
              <a:rPr lang="en-US" sz="2600" dirty="0"/>
              <a:t>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00FC88-380D-4CFC-B390-7A8D9B69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B12E-4B1E-43A5-A3FA-C4514C5B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3B3CD-108C-4485-9EEA-4CB59CE73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Mühendislerde</a:t>
            </a:r>
            <a:r>
              <a:rPr lang="en-US" dirty="0"/>
              <a:t> </a:t>
            </a:r>
            <a:r>
              <a:rPr lang="en-US" dirty="0" err="1"/>
              <a:t>bulunması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 :</a:t>
            </a:r>
          </a:p>
          <a:p>
            <a:r>
              <a:rPr lang="en-US" dirty="0" err="1"/>
              <a:t>İkna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 </a:t>
            </a:r>
            <a:r>
              <a:rPr lang="en-US" dirty="0" err="1"/>
              <a:t>yetenekleri</a:t>
            </a:r>
            <a:r>
              <a:rPr lang="en-US" dirty="0"/>
              <a:t> </a:t>
            </a:r>
            <a:r>
              <a:rPr lang="en-US" dirty="0" err="1"/>
              <a:t>gelişmiştir</a:t>
            </a:r>
            <a:r>
              <a:rPr lang="en-US" dirty="0"/>
              <a:t>.</a:t>
            </a:r>
          </a:p>
          <a:p>
            <a:r>
              <a:rPr lang="en-US" dirty="0" err="1"/>
              <a:t>Etkileme</a:t>
            </a:r>
            <a:r>
              <a:rPr lang="en-US" dirty="0"/>
              <a:t> </a:t>
            </a:r>
            <a:r>
              <a:rPr lang="en-US" dirty="0" err="1"/>
              <a:t>özelliği</a:t>
            </a:r>
            <a:r>
              <a:rPr lang="en-US" dirty="0"/>
              <a:t> </a:t>
            </a:r>
            <a:r>
              <a:rPr lang="en-US" dirty="0" err="1"/>
              <a:t>yüksektir</a:t>
            </a:r>
            <a:r>
              <a:rPr lang="en-US" dirty="0"/>
              <a:t>.</a:t>
            </a:r>
          </a:p>
          <a:p>
            <a:r>
              <a:rPr lang="en-US" dirty="0" err="1"/>
              <a:t>Aldatmaktan</a:t>
            </a:r>
            <a:r>
              <a:rPr lang="en-US" dirty="0"/>
              <a:t> </a:t>
            </a:r>
            <a:r>
              <a:rPr lang="en-US" dirty="0" err="1"/>
              <a:t>çekinmezler</a:t>
            </a:r>
            <a:r>
              <a:rPr lang="en-US" dirty="0"/>
              <a:t> her </a:t>
            </a:r>
            <a:r>
              <a:rPr lang="en-US" dirty="0" err="1"/>
              <a:t>yolu</a:t>
            </a:r>
            <a:r>
              <a:rPr lang="en-US" dirty="0"/>
              <a:t> </a:t>
            </a:r>
            <a:r>
              <a:rPr lang="en-US" dirty="0" err="1"/>
              <a:t>mübah</a:t>
            </a:r>
            <a:r>
              <a:rPr lang="en-US" dirty="0"/>
              <a:t> </a:t>
            </a:r>
            <a:r>
              <a:rPr lang="en-US" dirty="0" err="1"/>
              <a:t>görürler</a:t>
            </a:r>
            <a:endParaRPr lang="en-US" dirty="0"/>
          </a:p>
          <a:p>
            <a:r>
              <a:rPr lang="en-US" dirty="0" err="1"/>
              <a:t>Bilgili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donanımlı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tarafa</a:t>
            </a:r>
            <a:r>
              <a:rPr lang="en-US" dirty="0"/>
              <a:t> </a:t>
            </a:r>
            <a:r>
              <a:rPr lang="en-US" dirty="0" err="1"/>
              <a:t>gösterme</a:t>
            </a:r>
            <a:endParaRPr lang="en-US" dirty="0"/>
          </a:p>
          <a:p>
            <a:r>
              <a:rPr lang="en-US" dirty="0" err="1"/>
              <a:t>Senaryo</a:t>
            </a:r>
            <a:r>
              <a:rPr lang="en-US" dirty="0"/>
              <a:t> </a:t>
            </a:r>
            <a:r>
              <a:rPr lang="en-US" dirty="0" err="1"/>
              <a:t>üretme</a:t>
            </a:r>
            <a:r>
              <a:rPr lang="en-US" dirty="0"/>
              <a:t> </a:t>
            </a:r>
            <a:r>
              <a:rPr lang="en-US" dirty="0" err="1"/>
              <a:t>yetileri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fazladır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mühendislikte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yöntemlerden</a:t>
            </a:r>
            <a:r>
              <a:rPr lang="en-US" dirty="0"/>
              <a:t> </a:t>
            </a:r>
            <a:r>
              <a:rPr lang="en-US" dirty="0" err="1"/>
              <a:t>biriside</a:t>
            </a:r>
            <a:r>
              <a:rPr lang="en-US" dirty="0"/>
              <a:t> Phishing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oltalama</a:t>
            </a:r>
            <a:r>
              <a:rPr lang="en-US" dirty="0"/>
              <a:t> </a:t>
            </a:r>
            <a:r>
              <a:rPr lang="en-US" dirty="0" err="1"/>
              <a:t>birazda</a:t>
            </a:r>
            <a:r>
              <a:rPr lang="en-US" dirty="0"/>
              <a:t> </a:t>
            </a:r>
            <a:r>
              <a:rPr lang="en-US" dirty="0" err="1"/>
              <a:t>ondan</a:t>
            </a:r>
            <a:r>
              <a:rPr lang="en-US" dirty="0"/>
              <a:t> </a:t>
            </a:r>
            <a:r>
              <a:rPr lang="en-US" dirty="0" err="1"/>
              <a:t>bahsedelim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1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28674-A181-4D62-A89A-830CADDC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94" y="534838"/>
            <a:ext cx="5487187" cy="54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B7B8-AC8E-49FB-9125-2D333640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Pnishing</a:t>
            </a:r>
            <a:r>
              <a:rPr lang="en-US" dirty="0"/>
              <a:t> </a:t>
            </a:r>
            <a:r>
              <a:rPr lang="en-US" dirty="0" err="1"/>
              <a:t>Saldırısı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A2C7-0880-456F-94CD-170784D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Phishing </a:t>
            </a:r>
            <a:r>
              <a:rPr lang="en-US" dirty="0" err="1"/>
              <a:t>saldırılarında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sahte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vasıtasıyla</a:t>
            </a:r>
            <a:r>
              <a:rPr lang="en-US" dirty="0"/>
              <a:t> </a:t>
            </a:r>
            <a:r>
              <a:rPr lang="en-US" dirty="0" err="1"/>
              <a:t>tuzağa</a:t>
            </a:r>
            <a:r>
              <a:rPr lang="en-US" dirty="0"/>
              <a:t> </a:t>
            </a:r>
            <a:r>
              <a:rPr lang="en-US" dirty="0" err="1"/>
              <a:t>düşürülür</a:t>
            </a:r>
            <a:r>
              <a:rPr lang="en-US" dirty="0"/>
              <a:t>. </a:t>
            </a:r>
            <a:r>
              <a:rPr lang="en-US" dirty="0" err="1"/>
              <a:t>Saldırıyı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niyetli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,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yeri</a:t>
            </a:r>
            <a:r>
              <a:rPr lang="en-US" dirty="0"/>
              <a:t> </a:t>
            </a:r>
            <a:r>
              <a:rPr lang="en-US" dirty="0" err="1"/>
              <a:t>bilinen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güvenilen</a:t>
            </a:r>
            <a:r>
              <a:rPr lang="en-US" dirty="0"/>
              <a:t> </a:t>
            </a:r>
            <a:r>
              <a:rPr lang="en-US" dirty="0" err="1"/>
              <a:t>banka</a:t>
            </a:r>
            <a:r>
              <a:rPr lang="en-US" dirty="0"/>
              <a:t> ,</a:t>
            </a:r>
            <a:r>
              <a:rPr lang="en-US" dirty="0" err="1"/>
              <a:t>firmaları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hedeflenen</a:t>
            </a:r>
            <a:r>
              <a:rPr lang="en-US" dirty="0"/>
              <a:t> </a:t>
            </a:r>
            <a:r>
              <a:rPr lang="en-US" dirty="0" err="1"/>
              <a:t>bilgilere</a:t>
            </a:r>
            <a:r>
              <a:rPr lang="en-US" dirty="0"/>
              <a:t> </a:t>
            </a:r>
            <a:r>
              <a:rPr lang="en-US" dirty="0" err="1"/>
              <a:t>ulaşmayı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i="1" dirty="0" err="1"/>
              <a:t>Genel</a:t>
            </a:r>
            <a:r>
              <a:rPr lang="en-US" b="1" i="1" dirty="0"/>
              <a:t> </a:t>
            </a:r>
            <a:r>
              <a:rPr lang="en-US" b="1" i="1" dirty="0" err="1"/>
              <a:t>saldırı</a:t>
            </a:r>
            <a:r>
              <a:rPr lang="en-US" b="1" i="1" dirty="0"/>
              <a:t> </a:t>
            </a:r>
            <a:r>
              <a:rPr lang="en-US" b="1" i="1" dirty="0" err="1"/>
              <a:t>senaryosu</a:t>
            </a:r>
            <a:r>
              <a:rPr lang="en-US" b="1" i="1" dirty="0"/>
              <a:t> :</a:t>
            </a:r>
            <a:endParaRPr lang="en-US" dirty="0"/>
          </a:p>
          <a:p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niyetli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, 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bankaların</a:t>
            </a:r>
            <a:r>
              <a:rPr lang="en-US" dirty="0"/>
              <a:t> </a:t>
            </a:r>
            <a:r>
              <a:rPr lang="en-US" dirty="0" err="1"/>
              <a:t>kimliklerini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mail </a:t>
            </a:r>
            <a:r>
              <a:rPr lang="en-US" dirty="0" err="1"/>
              <a:t>gönderir</a:t>
            </a:r>
            <a:r>
              <a:rPr lang="en-US" dirty="0"/>
              <a:t>. </a:t>
            </a:r>
            <a:r>
              <a:rPr lang="en-US" dirty="0" err="1"/>
              <a:t>Gönderilen</a:t>
            </a:r>
            <a:r>
              <a:rPr lang="en-US" dirty="0"/>
              <a:t> </a:t>
            </a:r>
            <a:r>
              <a:rPr lang="en-US" dirty="0" err="1"/>
              <a:t>mailin</a:t>
            </a:r>
            <a:r>
              <a:rPr lang="en-US" dirty="0"/>
              <a:t> </a:t>
            </a:r>
            <a:r>
              <a:rPr lang="en-US" dirty="0" err="1"/>
              <a:t>içeriğinde</a:t>
            </a:r>
            <a:r>
              <a:rPr lang="en-US" dirty="0"/>
              <a:t> </a:t>
            </a:r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güncellemeler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yenilikler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girmesi</a:t>
            </a:r>
            <a:r>
              <a:rPr lang="en-US" dirty="0"/>
              <a:t> </a:t>
            </a:r>
            <a:r>
              <a:rPr lang="en-US" dirty="0" err="1"/>
              <a:t>gerektiği</a:t>
            </a:r>
            <a:r>
              <a:rPr lang="en-US" dirty="0"/>
              <a:t> </a:t>
            </a:r>
            <a:r>
              <a:rPr lang="en-US" dirty="0" err="1"/>
              <a:t>söylenir</a:t>
            </a:r>
            <a:r>
              <a:rPr lang="en-US" dirty="0"/>
              <a:t>. Mail </a:t>
            </a:r>
            <a:r>
              <a:rPr lang="en-US" dirty="0" err="1"/>
              <a:t>aracılığı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iletilen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kimliği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kurumun</a:t>
            </a:r>
            <a:r>
              <a:rPr lang="en-US" dirty="0"/>
              <a:t> </a:t>
            </a:r>
            <a:r>
              <a:rPr lang="en-US" dirty="0" err="1"/>
              <a:t>birebir</a:t>
            </a:r>
            <a:r>
              <a:rPr lang="en-US" dirty="0"/>
              <a:t> </a:t>
            </a:r>
            <a:r>
              <a:rPr lang="en-US" dirty="0" err="1"/>
              <a:t>kopyasıdır</a:t>
            </a:r>
            <a:r>
              <a:rPr lang="en-US" dirty="0"/>
              <a:t>. </a:t>
            </a:r>
            <a:r>
              <a:rPr lang="en-US" dirty="0" err="1"/>
              <a:t>Oltalanan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siteyi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site </a:t>
            </a:r>
            <a:r>
              <a:rPr lang="en-US" dirty="0" err="1"/>
              <a:t>sanarak</a:t>
            </a:r>
            <a:r>
              <a:rPr lang="en-US" dirty="0"/>
              <a:t> </a:t>
            </a:r>
            <a:r>
              <a:rPr lang="en-US" dirty="0" err="1"/>
              <a:t>girip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yazınca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niyetli</a:t>
            </a:r>
            <a:r>
              <a:rPr lang="en-US" dirty="0"/>
              <a:t> </a:t>
            </a:r>
            <a:r>
              <a:rPr lang="en-US" dirty="0" err="1"/>
              <a:t>kişinin</a:t>
            </a:r>
            <a:r>
              <a:rPr lang="en-US" dirty="0"/>
              <a:t> </a:t>
            </a:r>
            <a:r>
              <a:rPr lang="en-US" dirty="0" err="1"/>
              <a:t>eline</a:t>
            </a:r>
            <a:r>
              <a:rPr lang="en-US" dirty="0"/>
              <a:t> </a:t>
            </a:r>
            <a:r>
              <a:rPr lang="en-US" dirty="0" err="1"/>
              <a:t>geçmiş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2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1B86-A0EB-4005-AD39-85527C7C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Peki</a:t>
            </a:r>
            <a:r>
              <a:rPr lang="en-US" b="1" dirty="0"/>
              <a:t> </a:t>
            </a:r>
            <a:r>
              <a:rPr lang="en-US" b="1" dirty="0" err="1"/>
              <a:t>bu</a:t>
            </a:r>
            <a:r>
              <a:rPr lang="en-US" b="1" dirty="0"/>
              <a:t> </a:t>
            </a:r>
            <a:r>
              <a:rPr lang="en-US" b="1" dirty="0" err="1"/>
              <a:t>saldırıdan</a:t>
            </a:r>
            <a:r>
              <a:rPr lang="en-US" b="1" dirty="0"/>
              <a:t> </a:t>
            </a:r>
            <a:r>
              <a:rPr lang="en-US" b="1" dirty="0" err="1"/>
              <a:t>nasıl</a:t>
            </a:r>
            <a:r>
              <a:rPr lang="en-US" b="1" dirty="0"/>
              <a:t> </a:t>
            </a:r>
            <a:r>
              <a:rPr lang="en-US" b="1" dirty="0" err="1"/>
              <a:t>korunabiliriz</a:t>
            </a:r>
            <a:r>
              <a:rPr lang="en-US" b="1" dirty="0"/>
              <a:t> 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C114-5028-4A52-9826-72DD1BBC9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498651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Güvenilir</a:t>
            </a:r>
            <a:r>
              <a:rPr lang="en-US" b="1" dirty="0"/>
              <a:t> </a:t>
            </a:r>
            <a:r>
              <a:rPr lang="en-US" b="1" dirty="0" err="1"/>
              <a:t>kaynaklar</a:t>
            </a:r>
            <a:r>
              <a:rPr lang="en-US" b="1" dirty="0"/>
              <a:t> </a:t>
            </a:r>
            <a:r>
              <a:rPr lang="en-US" b="1" dirty="0" err="1"/>
              <a:t>bilgi</a:t>
            </a:r>
            <a:r>
              <a:rPr lang="en-US" b="1" dirty="0"/>
              <a:t> </a:t>
            </a:r>
            <a:r>
              <a:rPr lang="en-US" b="1" dirty="0" err="1"/>
              <a:t>istemez</a:t>
            </a:r>
            <a:r>
              <a:rPr lang="en-US" dirty="0"/>
              <a:t> : </a:t>
            </a:r>
            <a:r>
              <a:rPr lang="en-US" dirty="0" err="1"/>
              <a:t>Müşterisi</a:t>
            </a:r>
            <a:r>
              <a:rPr lang="en-US" dirty="0"/>
              <a:t> </a:t>
            </a:r>
            <a:r>
              <a:rPr lang="en-US" dirty="0" err="1"/>
              <a:t>olduğunuz</a:t>
            </a:r>
            <a:r>
              <a:rPr lang="en-US" dirty="0"/>
              <a:t> </a:t>
            </a:r>
            <a:r>
              <a:rPr lang="en-US" dirty="0" err="1"/>
              <a:t>kurumların</a:t>
            </a:r>
            <a:r>
              <a:rPr lang="en-US" dirty="0"/>
              <a:t> </a:t>
            </a:r>
            <a:r>
              <a:rPr lang="en-US" dirty="0" err="1"/>
              <a:t>sizlerin</a:t>
            </a:r>
            <a:r>
              <a:rPr lang="en-US" dirty="0"/>
              <a:t> </a:t>
            </a:r>
            <a:r>
              <a:rPr lang="en-US" dirty="0" err="1"/>
              <a:t>bilgilerine</a:t>
            </a:r>
            <a:r>
              <a:rPr lang="en-US" dirty="0"/>
              <a:t> </a:t>
            </a:r>
            <a:r>
              <a:rPr lang="en-US" dirty="0" err="1"/>
              <a:t>ihtiyacı</a:t>
            </a:r>
            <a:r>
              <a:rPr lang="en-US" dirty="0"/>
              <a:t> </a:t>
            </a:r>
            <a:r>
              <a:rPr lang="en-US" dirty="0" err="1"/>
              <a:t>yoktur</a:t>
            </a:r>
            <a:r>
              <a:rPr lang="en-US" dirty="0"/>
              <a:t>. Mail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siteler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parolalarınızı</a:t>
            </a:r>
            <a:r>
              <a:rPr lang="en-US" dirty="0"/>
              <a:t> </a:t>
            </a:r>
            <a:r>
              <a:rPr lang="en-US" dirty="0" err="1"/>
              <a:t>talep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bağlantıları</a:t>
            </a:r>
            <a:r>
              <a:rPr lang="en-US" dirty="0"/>
              <a:t> </a:t>
            </a:r>
            <a:r>
              <a:rPr lang="en-US" dirty="0" err="1"/>
              <a:t>önemsemeyiniz</a:t>
            </a:r>
            <a:r>
              <a:rPr lang="en-US" dirty="0"/>
              <a:t>.</a:t>
            </a:r>
          </a:p>
          <a:p>
            <a:r>
              <a:rPr lang="en-US" b="1" dirty="0" err="1"/>
              <a:t>Tanımadığınız</a:t>
            </a:r>
            <a:r>
              <a:rPr lang="en-US" b="1" dirty="0"/>
              <a:t> </a:t>
            </a:r>
            <a:r>
              <a:rPr lang="en-US" b="1" dirty="0" err="1"/>
              <a:t>mailleri</a:t>
            </a:r>
            <a:r>
              <a:rPr lang="en-US" b="1" dirty="0"/>
              <a:t> </a:t>
            </a:r>
            <a:r>
              <a:rPr lang="en-US" b="1" dirty="0" err="1"/>
              <a:t>açıp</a:t>
            </a:r>
            <a:r>
              <a:rPr lang="en-US" b="1" dirty="0"/>
              <a:t> </a:t>
            </a:r>
            <a:r>
              <a:rPr lang="en-US" b="1" dirty="0" err="1"/>
              <a:t>okumayın</a:t>
            </a:r>
            <a:r>
              <a:rPr lang="en-US" dirty="0"/>
              <a:t> : </a:t>
            </a:r>
            <a:r>
              <a:rPr lang="en-US" dirty="0" err="1"/>
              <a:t>Tanımadığınız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kurumlar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yollanan</a:t>
            </a:r>
            <a:r>
              <a:rPr lang="en-US" dirty="0"/>
              <a:t> </a:t>
            </a:r>
            <a:r>
              <a:rPr lang="en-US" dirty="0" err="1"/>
              <a:t>mailleri</a:t>
            </a:r>
            <a:r>
              <a:rPr lang="en-US" dirty="0"/>
              <a:t> </a:t>
            </a:r>
            <a:r>
              <a:rPr lang="en-US" dirty="0" err="1"/>
              <a:t>okumadan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siliniz</a:t>
            </a:r>
            <a:r>
              <a:rPr lang="en-US" dirty="0"/>
              <a:t>. Bu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mailler</a:t>
            </a:r>
            <a:r>
              <a:rPr lang="en-US" dirty="0"/>
              <a:t> </a:t>
            </a:r>
            <a:r>
              <a:rPr lang="en-US" dirty="0" err="1"/>
              <a:t>sizleri</a:t>
            </a:r>
            <a:r>
              <a:rPr lang="en-US" dirty="0"/>
              <a:t> Phishing </a:t>
            </a:r>
            <a:r>
              <a:rPr lang="en-US" dirty="0" err="1"/>
              <a:t>saldırısı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oltalayabilir</a:t>
            </a:r>
            <a:r>
              <a:rPr lang="en-US" dirty="0"/>
              <a:t>. Aman </a:t>
            </a:r>
            <a:r>
              <a:rPr lang="en-US" dirty="0" err="1"/>
              <a:t>dikkat</a:t>
            </a:r>
            <a:r>
              <a:rPr lang="en-US" dirty="0"/>
              <a:t> :)</a:t>
            </a:r>
          </a:p>
          <a:p>
            <a:r>
              <a:rPr lang="en-US" b="1" dirty="0" err="1"/>
              <a:t>Adres</a:t>
            </a:r>
            <a:r>
              <a:rPr lang="en-US" b="1" dirty="0"/>
              <a:t> </a:t>
            </a:r>
            <a:r>
              <a:rPr lang="en-US" b="1" dirty="0" err="1"/>
              <a:t>kontrolü</a:t>
            </a:r>
            <a:r>
              <a:rPr lang="en-US" b="1" dirty="0"/>
              <a:t> </a:t>
            </a:r>
            <a:r>
              <a:rPr lang="en-US" b="1" dirty="0" err="1"/>
              <a:t>yapınız</a:t>
            </a:r>
            <a:r>
              <a:rPr lang="en-US" dirty="0"/>
              <a:t> : Phishing </a:t>
            </a:r>
            <a:r>
              <a:rPr lang="en-US" dirty="0" err="1"/>
              <a:t>saldırılarında</a:t>
            </a:r>
            <a:r>
              <a:rPr lang="en-US" dirty="0"/>
              <a:t> </a:t>
            </a:r>
            <a:r>
              <a:rPr lang="en-US" dirty="0" err="1"/>
              <a:t>oltaya</a:t>
            </a:r>
            <a:r>
              <a:rPr lang="en-US" dirty="0"/>
              <a:t> </a:t>
            </a:r>
            <a:r>
              <a:rPr lang="en-US" dirty="0" err="1"/>
              <a:t>takılmamanın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unsurlarından</a:t>
            </a:r>
            <a:r>
              <a:rPr lang="en-US" dirty="0"/>
              <a:t> </a:t>
            </a:r>
            <a:r>
              <a:rPr lang="en-US" dirty="0" err="1"/>
              <a:t>biride</a:t>
            </a:r>
            <a:r>
              <a:rPr lang="en-US" dirty="0"/>
              <a:t> </a:t>
            </a:r>
            <a:r>
              <a:rPr lang="en-US" dirty="0" err="1"/>
              <a:t>tarayıcıda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adresi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etmektir</a:t>
            </a:r>
            <a:r>
              <a:rPr lang="en-US" dirty="0"/>
              <a:t>. Bir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değişikliği</a:t>
            </a:r>
            <a:r>
              <a:rPr lang="en-US" dirty="0"/>
              <a:t> </a:t>
            </a:r>
            <a:r>
              <a:rPr lang="en-US" dirty="0" err="1"/>
              <a:t>umulmadık</a:t>
            </a:r>
            <a:r>
              <a:rPr lang="en-US" dirty="0"/>
              <a:t> </a:t>
            </a:r>
            <a:r>
              <a:rPr lang="en-US" dirty="0" err="1"/>
              <a:t>sonuçlara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 </a:t>
            </a:r>
            <a:r>
              <a:rPr lang="en-US" dirty="0" err="1"/>
              <a:t>açabilir</a:t>
            </a:r>
            <a:r>
              <a:rPr lang="en-US" dirty="0"/>
              <a:t>.</a:t>
            </a:r>
          </a:p>
          <a:p>
            <a:r>
              <a:rPr lang="en-US" b="1" dirty="0" err="1"/>
              <a:t>Güvenlik</a:t>
            </a:r>
            <a:r>
              <a:rPr lang="en-US" b="1" dirty="0"/>
              <a:t> </a:t>
            </a:r>
            <a:r>
              <a:rPr lang="en-US" b="1" dirty="0" err="1"/>
              <a:t>Kontrolü</a:t>
            </a:r>
            <a:r>
              <a:rPr lang="en-US" b="1" dirty="0"/>
              <a:t> </a:t>
            </a:r>
            <a:r>
              <a:rPr lang="en-US" b="1" dirty="0" err="1"/>
              <a:t>yapınız</a:t>
            </a:r>
            <a:r>
              <a:rPr lang="en-US" b="1" dirty="0"/>
              <a:t> : </a:t>
            </a:r>
            <a:r>
              <a:rPr lang="en-US" dirty="0" err="1"/>
              <a:t>Bankalar</a:t>
            </a:r>
            <a:r>
              <a:rPr lang="en-US" dirty="0"/>
              <a:t>, </a:t>
            </a:r>
            <a:r>
              <a:rPr lang="en-US" dirty="0" err="1"/>
              <a:t>alışveriş</a:t>
            </a:r>
            <a:r>
              <a:rPr lang="en-US" dirty="0"/>
              <a:t> </a:t>
            </a:r>
            <a:r>
              <a:rPr lang="en-US" dirty="0" err="1"/>
              <a:t>siteleri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havale</a:t>
            </a:r>
            <a:r>
              <a:rPr lang="en-US" dirty="0"/>
              <a:t> </a:t>
            </a:r>
            <a:r>
              <a:rPr lang="en-US" dirty="0" err="1"/>
              <a:t>işlemlerinde</a:t>
            </a:r>
            <a:r>
              <a:rPr lang="en-US" dirty="0"/>
              <a:t> </a:t>
            </a:r>
            <a:r>
              <a:rPr lang="en-US" b="1" dirty="0"/>
              <a:t>HTTPS</a:t>
            </a:r>
            <a:r>
              <a:rPr lang="en-US" dirty="0"/>
              <a:t> 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protokolü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Bu </a:t>
            </a:r>
            <a:r>
              <a:rPr lang="en-US" dirty="0" err="1"/>
              <a:t>protokolde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iletimi</a:t>
            </a:r>
            <a:r>
              <a:rPr lang="en-US" dirty="0"/>
              <a:t> </a:t>
            </a:r>
            <a:r>
              <a:rPr lang="en-US" dirty="0" err="1"/>
              <a:t>şifrelenerek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düzeydir</a:t>
            </a:r>
            <a:r>
              <a:rPr lang="en-US" dirty="0"/>
              <a:t>.</a:t>
            </a:r>
          </a:p>
          <a:p>
            <a:r>
              <a:rPr lang="en-US" b="1" dirty="0" err="1"/>
              <a:t>Hesap</a:t>
            </a:r>
            <a:r>
              <a:rPr lang="en-US" b="1" dirty="0"/>
              <a:t> </a:t>
            </a:r>
            <a:r>
              <a:rPr lang="en-US" b="1" dirty="0" err="1"/>
              <a:t>özetinizi</a:t>
            </a:r>
            <a:r>
              <a:rPr lang="en-US" b="1" dirty="0"/>
              <a:t> </a:t>
            </a:r>
            <a:r>
              <a:rPr lang="en-US" b="1" dirty="0" err="1"/>
              <a:t>kontrol</a:t>
            </a:r>
            <a:r>
              <a:rPr lang="en-US" b="1" dirty="0"/>
              <a:t> </a:t>
            </a:r>
            <a:r>
              <a:rPr lang="en-US" b="1" dirty="0" err="1"/>
              <a:t>ediniz</a:t>
            </a:r>
            <a:r>
              <a:rPr lang="en-US" b="1" dirty="0"/>
              <a:t> : </a:t>
            </a:r>
            <a:r>
              <a:rPr lang="en-US" dirty="0" err="1"/>
              <a:t>Düzenli</a:t>
            </a:r>
            <a:r>
              <a:rPr lang="en-US" dirty="0"/>
              <a:t> </a:t>
            </a:r>
            <a:r>
              <a:rPr lang="en-US" dirty="0" err="1"/>
              <a:t>aralıklarla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ediniz.Mail</a:t>
            </a:r>
            <a:r>
              <a:rPr lang="en-US" dirty="0"/>
              <a:t> </a:t>
            </a:r>
            <a:r>
              <a:rPr lang="en-US" dirty="0" err="1"/>
              <a:t>adresinize</a:t>
            </a:r>
            <a:r>
              <a:rPr lang="en-US" dirty="0"/>
              <a:t> </a:t>
            </a:r>
            <a:r>
              <a:rPr lang="en-US" dirty="0" err="1"/>
              <a:t>gönderilen</a:t>
            </a:r>
            <a:r>
              <a:rPr lang="en-US" dirty="0"/>
              <a:t> e-</a:t>
            </a:r>
            <a:r>
              <a:rPr lang="en-US" dirty="0" err="1"/>
              <a:t>postaları</a:t>
            </a:r>
            <a:r>
              <a:rPr lang="en-US" dirty="0"/>
              <a:t> </a:t>
            </a:r>
            <a:r>
              <a:rPr lang="en-US" dirty="0" err="1"/>
              <a:t>silmeyin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adresin</a:t>
            </a:r>
            <a:r>
              <a:rPr lang="en-US" dirty="0"/>
              <a:t> </a:t>
            </a:r>
            <a:r>
              <a:rPr lang="en-US" dirty="0" err="1"/>
              <a:t>yönlendirildiği</a:t>
            </a:r>
            <a:r>
              <a:rPr lang="en-US" dirty="0"/>
              <a:t> site </a:t>
            </a:r>
            <a:r>
              <a:rPr lang="en-US" dirty="0" err="1"/>
              <a:t>hakkında</a:t>
            </a:r>
            <a:r>
              <a:rPr lang="en-US" dirty="0"/>
              <a:t>, </a:t>
            </a:r>
            <a:r>
              <a:rPr lang="en-US" dirty="0" err="1"/>
              <a:t>Whois</a:t>
            </a:r>
            <a:r>
              <a:rPr lang="en-US" dirty="0"/>
              <a:t> </a:t>
            </a:r>
            <a:r>
              <a:rPr lang="en-US" dirty="0" err="1"/>
              <a:t>veritabanlarından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toplayabilirsiniz</a:t>
            </a:r>
            <a:r>
              <a:rPr lang="en-US" dirty="0"/>
              <a:t>. Bu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savcılığa</a:t>
            </a:r>
            <a:r>
              <a:rPr lang="en-US" dirty="0"/>
              <a:t> </a:t>
            </a:r>
            <a:r>
              <a:rPr lang="en-US" dirty="0" err="1"/>
              <a:t>göndererek</a:t>
            </a:r>
            <a:r>
              <a:rPr lang="en-US" dirty="0"/>
              <a:t> </a:t>
            </a:r>
            <a:r>
              <a:rPr lang="en-US" dirty="0" err="1"/>
              <a:t>şikayette</a:t>
            </a:r>
            <a:r>
              <a:rPr lang="en-US" dirty="0"/>
              <a:t> </a:t>
            </a:r>
            <a:r>
              <a:rPr lang="en-US" dirty="0" err="1"/>
              <a:t>bulunabilirsiniz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2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ACE588-856C-413C-B385-1DF7083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- Keylogger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606E91-671C-4415-B494-3BC865827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2096294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6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6128-D3A1-4D4B-A5E9-A6BF0F426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Keylogger </a:t>
            </a:r>
            <a:r>
              <a:rPr lang="en-US" dirty="0" err="1"/>
              <a:t>basitçe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klavyeden</a:t>
            </a:r>
            <a:r>
              <a:rPr lang="en-US" dirty="0"/>
              <a:t> </a:t>
            </a:r>
            <a:r>
              <a:rPr lang="en-US" dirty="0" err="1"/>
              <a:t>yaptığınız</a:t>
            </a:r>
            <a:r>
              <a:rPr lang="en-US" dirty="0"/>
              <a:t> her </a:t>
            </a:r>
            <a:r>
              <a:rPr lang="en-US" dirty="0" err="1"/>
              <a:t>vuruşu</a:t>
            </a:r>
            <a:r>
              <a:rPr lang="en-US" dirty="0"/>
              <a:t> </a:t>
            </a:r>
            <a:r>
              <a:rPr lang="en-US" dirty="0" err="1"/>
              <a:t>kaydeden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kayıtları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bilgilerinizi</a:t>
            </a:r>
            <a:r>
              <a:rPr lang="en-US" dirty="0"/>
              <a:t> </a:t>
            </a:r>
            <a:r>
              <a:rPr lang="en-US" dirty="0" err="1"/>
              <a:t>çalmak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kişlere</a:t>
            </a:r>
            <a:r>
              <a:rPr lang="en-US" dirty="0"/>
              <a:t> </a:t>
            </a:r>
            <a:r>
              <a:rPr lang="en-US" dirty="0" err="1"/>
              <a:t>gönderen</a:t>
            </a:r>
            <a:r>
              <a:rPr lang="en-US" dirty="0"/>
              <a:t> </a:t>
            </a:r>
            <a:r>
              <a:rPr lang="en-US" dirty="0" err="1"/>
              <a:t>programlardır</a:t>
            </a:r>
            <a:r>
              <a:rPr lang="en-US" dirty="0"/>
              <a:t>. Bu </a:t>
            </a:r>
            <a:r>
              <a:rPr lang="en-US" dirty="0" err="1"/>
              <a:t>kişiler</a:t>
            </a:r>
            <a:r>
              <a:rPr lang="en-US" dirty="0"/>
              <a:t> </a:t>
            </a:r>
            <a:r>
              <a:rPr lang="en-US" dirty="0" err="1"/>
              <a:t>istedikleri</a:t>
            </a:r>
            <a:r>
              <a:rPr lang="en-US" dirty="0"/>
              <a:t> zaman </a:t>
            </a:r>
            <a:r>
              <a:rPr lang="en-US" dirty="0" err="1"/>
              <a:t>bunlara</a:t>
            </a:r>
            <a:r>
              <a:rPr lang="en-US" dirty="0"/>
              <a:t> </a:t>
            </a:r>
            <a:r>
              <a:rPr lang="en-US" dirty="0" err="1"/>
              <a:t>ulaşıp</a:t>
            </a:r>
            <a:r>
              <a:rPr lang="en-US" dirty="0"/>
              <a:t> </a:t>
            </a:r>
            <a:r>
              <a:rPr lang="en-US" dirty="0" err="1"/>
              <a:t>yazdığınız</a:t>
            </a:r>
            <a:r>
              <a:rPr lang="en-US" dirty="0"/>
              <a:t> her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görebilirler</a:t>
            </a:r>
            <a:r>
              <a:rPr lang="en-US" dirty="0"/>
              <a:t>. Bu </a:t>
            </a:r>
            <a:r>
              <a:rPr lang="en-US" dirty="0" err="1"/>
              <a:t>yolla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e-mail </a:t>
            </a:r>
            <a:r>
              <a:rPr lang="en-US" dirty="0" err="1"/>
              <a:t>şifreniz</a:t>
            </a:r>
            <a:r>
              <a:rPr lang="en-US" dirty="0"/>
              <a:t>, </a:t>
            </a:r>
            <a:r>
              <a:rPr lang="en-US" dirty="0" err="1"/>
              <a:t>kredi</a:t>
            </a:r>
            <a:r>
              <a:rPr lang="en-US" dirty="0"/>
              <a:t> </a:t>
            </a:r>
            <a:r>
              <a:rPr lang="en-US" dirty="0" err="1"/>
              <a:t>kartı</a:t>
            </a:r>
            <a:r>
              <a:rPr lang="en-US" dirty="0"/>
              <a:t> </a:t>
            </a:r>
            <a:r>
              <a:rPr lang="en-US" dirty="0" err="1"/>
              <a:t>numaranız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hayati</a:t>
            </a:r>
            <a:r>
              <a:rPr lang="en-US" dirty="0"/>
              <a:t> </a:t>
            </a:r>
            <a:r>
              <a:rPr lang="en-US" dirty="0" err="1"/>
              <a:t>önem</a:t>
            </a:r>
            <a:r>
              <a:rPr lang="en-US" dirty="0"/>
              <a:t> </a:t>
            </a:r>
            <a:r>
              <a:rPr lang="en-US" dirty="0" err="1"/>
              <a:t>taşıyan</a:t>
            </a:r>
            <a:r>
              <a:rPr lang="en-US" dirty="0"/>
              <a:t> </a:t>
            </a:r>
            <a:r>
              <a:rPr lang="en-US" dirty="0" err="1"/>
              <a:t>bilgileriniz</a:t>
            </a:r>
            <a:r>
              <a:rPr lang="en-US" dirty="0"/>
              <a:t> </a:t>
            </a:r>
            <a:r>
              <a:rPr lang="en-US" dirty="0" err="1"/>
              <a:t>çalınabilir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E385CD9C-3623-4CA4-B6F8-91253702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Keylogger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520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A9C1-C40D-41D9-B659-6B25AAE7E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62" y="169068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Keylogger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yöneticisinin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dahilinde</a:t>
            </a:r>
            <a:r>
              <a:rPr lang="en-US" dirty="0"/>
              <a:t> </a:t>
            </a:r>
            <a:r>
              <a:rPr lang="en-US" dirty="0" err="1"/>
              <a:t>yüklenmişse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güvenliği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çalışmaktadır.Fakat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yöneticisinin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yüklenmişse</a:t>
            </a:r>
            <a:r>
              <a:rPr lang="en-US" dirty="0"/>
              <a:t> </a:t>
            </a:r>
            <a:r>
              <a:rPr lang="en-US" dirty="0" err="1"/>
              <a:t>tamamiyle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casusluk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taşır</a:t>
            </a:r>
            <a:r>
              <a:rPr lang="en-US" dirty="0"/>
              <a:t>.</a:t>
            </a:r>
          </a:p>
          <a:p>
            <a:r>
              <a:rPr lang="en-US" b="1" dirty="0" err="1"/>
              <a:t>Yazılımla</a:t>
            </a:r>
            <a:r>
              <a:rPr lang="en-US" b="1" dirty="0"/>
              <a:t> </a:t>
            </a:r>
            <a:r>
              <a:rPr lang="en-US" b="1" dirty="0" err="1"/>
              <a:t>Çalışan</a:t>
            </a:r>
            <a:r>
              <a:rPr lang="en-US" b="1" dirty="0"/>
              <a:t> </a:t>
            </a:r>
            <a:r>
              <a:rPr lang="en-US" b="1" dirty="0" err="1"/>
              <a:t>Keyloggerlar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Sisteminize</a:t>
            </a:r>
            <a:r>
              <a:rPr lang="en-US" dirty="0"/>
              <a:t> </a:t>
            </a:r>
            <a:r>
              <a:rPr lang="en-US" dirty="0" err="1"/>
              <a:t>yüklenmesiyle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hale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tuş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programlarıdır</a:t>
            </a:r>
            <a:r>
              <a:rPr lang="en-US" dirty="0"/>
              <a:t> , </a:t>
            </a:r>
            <a:r>
              <a:rPr lang="en-US" dirty="0" err="1"/>
              <a:t>klavyenizde</a:t>
            </a:r>
            <a:r>
              <a:rPr lang="en-US" dirty="0"/>
              <a:t> </a:t>
            </a:r>
            <a:r>
              <a:rPr lang="en-US" dirty="0" err="1"/>
              <a:t>basılan</a:t>
            </a:r>
            <a:r>
              <a:rPr lang="en-US" dirty="0"/>
              <a:t> her </a:t>
            </a:r>
            <a:r>
              <a:rPr lang="en-US" dirty="0" err="1"/>
              <a:t>tuşu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dosyaya</a:t>
            </a:r>
            <a:r>
              <a:rPr lang="en-US" dirty="0"/>
              <a:t> </a:t>
            </a:r>
            <a:r>
              <a:rPr lang="en-US" dirty="0" err="1"/>
              <a:t>kaydeder</a:t>
            </a:r>
            <a:r>
              <a:rPr lang="en-US" dirty="0"/>
              <a:t>.</a:t>
            </a:r>
          </a:p>
          <a:p>
            <a:r>
              <a:rPr lang="en-US" b="1" dirty="0" err="1"/>
              <a:t>Donanımla</a:t>
            </a:r>
            <a:r>
              <a:rPr lang="en-US" b="1" dirty="0"/>
              <a:t> </a:t>
            </a:r>
            <a:r>
              <a:rPr lang="en-US" b="1" dirty="0" err="1"/>
              <a:t>Çalışan</a:t>
            </a:r>
            <a:r>
              <a:rPr lang="en-US" b="1" dirty="0"/>
              <a:t> </a:t>
            </a:r>
            <a:r>
              <a:rPr lang="en-US" b="1" dirty="0" err="1"/>
              <a:t>Keyloggerlar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Bilgisayarınıza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eklemesiyle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hale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tuş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cihazıdır</a:t>
            </a:r>
            <a:r>
              <a:rPr lang="en-US" dirty="0"/>
              <a:t> , </a:t>
            </a:r>
            <a:r>
              <a:rPr lang="en-US" dirty="0" err="1"/>
              <a:t>klavyenizde</a:t>
            </a:r>
            <a:r>
              <a:rPr lang="en-US" dirty="0"/>
              <a:t> </a:t>
            </a:r>
            <a:r>
              <a:rPr lang="en-US" dirty="0" err="1"/>
              <a:t>basılan</a:t>
            </a:r>
            <a:r>
              <a:rPr lang="en-US" dirty="0"/>
              <a:t> her </a:t>
            </a:r>
            <a:r>
              <a:rPr lang="en-US" dirty="0" err="1"/>
              <a:t>tuşu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kalıcı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kartına</a:t>
            </a:r>
            <a:r>
              <a:rPr lang="en-US" dirty="0"/>
              <a:t> </a:t>
            </a:r>
            <a:r>
              <a:rPr lang="en-US" dirty="0" err="1"/>
              <a:t>yazılıma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duymadan</a:t>
            </a:r>
            <a:r>
              <a:rPr lang="en-US" dirty="0"/>
              <a:t> </a:t>
            </a:r>
            <a:r>
              <a:rPr lang="en-US" dirty="0" err="1"/>
              <a:t>kaydeder</a:t>
            </a:r>
            <a:r>
              <a:rPr lang="en-US" dirty="0"/>
              <a:t>. ( </a:t>
            </a:r>
            <a:r>
              <a:rPr lang="en-US" dirty="0" err="1"/>
              <a:t>klavye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anakart</a:t>
            </a:r>
            <a:r>
              <a:rPr lang="en-US" dirty="0"/>
              <a:t> </a:t>
            </a:r>
            <a:r>
              <a:rPr lang="en-US" dirty="0" err="1"/>
              <a:t>arasına</a:t>
            </a:r>
            <a:r>
              <a:rPr lang="en-US" dirty="0"/>
              <a:t> </a:t>
            </a:r>
            <a:r>
              <a:rPr lang="en-US" dirty="0" err="1"/>
              <a:t>takılan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, </a:t>
            </a:r>
            <a:r>
              <a:rPr lang="en-US" dirty="0" err="1"/>
              <a:t>Dikkatli</a:t>
            </a:r>
            <a:r>
              <a:rPr lang="en-US" dirty="0"/>
              <a:t> </a:t>
            </a:r>
            <a:r>
              <a:rPr lang="en-US" dirty="0" err="1"/>
              <a:t>bakılmadan</a:t>
            </a:r>
            <a:r>
              <a:rPr lang="en-US" dirty="0"/>
              <a:t> </a:t>
            </a:r>
            <a:r>
              <a:rPr lang="en-US" dirty="0" err="1"/>
              <a:t>görülemeyecek</a:t>
            </a:r>
            <a:r>
              <a:rPr lang="en-US" dirty="0"/>
              <a:t> </a:t>
            </a:r>
            <a:r>
              <a:rPr lang="en-US" dirty="0" err="1"/>
              <a:t>aparatlardır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4ABB19B2-7C92-47D6-9207-56F8727A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Keylogger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2307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3F27-E808-4DCB-828A-2D9C9DC67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690687"/>
            <a:ext cx="10515600" cy="469285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 err="1"/>
              <a:t>Güvenlik</a:t>
            </a:r>
            <a:r>
              <a:rPr lang="en-US" b="1" dirty="0"/>
              <a:t> </a:t>
            </a:r>
            <a:r>
              <a:rPr lang="en-US" b="1" dirty="0" err="1"/>
              <a:t>Amaçlı</a:t>
            </a:r>
            <a:r>
              <a:rPr lang="en-US" b="1" dirty="0"/>
              <a:t> </a:t>
            </a:r>
            <a:r>
              <a:rPr lang="en-US" b="1" dirty="0" err="1"/>
              <a:t>Keyloggerlar</a:t>
            </a:r>
            <a:r>
              <a:rPr lang="en-US" b="1" dirty="0"/>
              <a:t>;</a:t>
            </a:r>
            <a:r>
              <a:rPr lang="en-US" dirty="0"/>
              <a:t> 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ebeveynlerin</a:t>
            </a:r>
            <a:r>
              <a:rPr lang="en-US" dirty="0"/>
              <a:t> </a:t>
            </a:r>
            <a:r>
              <a:rPr lang="en-US" dirty="0" err="1"/>
              <a:t>çocuklarını</a:t>
            </a:r>
            <a:r>
              <a:rPr lang="en-US" dirty="0"/>
              <a:t> internet </a:t>
            </a:r>
            <a:r>
              <a:rPr lang="en-US" dirty="0" err="1"/>
              <a:t>başındayken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etmeleri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yöneticisinin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dahilindedir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Saldırı</a:t>
            </a:r>
            <a:r>
              <a:rPr lang="en-US" b="1" dirty="0"/>
              <a:t> </a:t>
            </a:r>
            <a:r>
              <a:rPr lang="en-US" b="1" dirty="0" err="1"/>
              <a:t>Amaçlı</a:t>
            </a:r>
            <a:r>
              <a:rPr lang="en-US" b="1" dirty="0"/>
              <a:t> </a:t>
            </a:r>
            <a:r>
              <a:rPr lang="en-US" b="1" dirty="0" err="1"/>
              <a:t>Keyloggerlar</a:t>
            </a:r>
            <a:r>
              <a:rPr lang="en-US" b="1" dirty="0"/>
              <a:t> ;</a:t>
            </a:r>
            <a:r>
              <a:rPr lang="en-US" dirty="0"/>
              <a:t> </a:t>
            </a:r>
            <a:r>
              <a:rPr lang="en-US" dirty="0" err="1"/>
              <a:t>Güvenliğinizi</a:t>
            </a:r>
            <a:r>
              <a:rPr lang="en-US" dirty="0"/>
              <a:t> </a:t>
            </a:r>
            <a:r>
              <a:rPr lang="en-US" dirty="0" err="1"/>
              <a:t>tehdit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keyloggerlar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yollardan</a:t>
            </a:r>
            <a:r>
              <a:rPr lang="en-US" dirty="0"/>
              <a:t> </a:t>
            </a:r>
            <a:r>
              <a:rPr lang="en-US" dirty="0" err="1"/>
              <a:t>bilgisayarınıza</a:t>
            </a:r>
            <a:r>
              <a:rPr lang="en-US" dirty="0"/>
              <a:t> </a:t>
            </a:r>
            <a:r>
              <a:rPr lang="en-US" dirty="0" err="1"/>
              <a:t>bulaşabilir</a:t>
            </a:r>
            <a:r>
              <a:rPr lang="en-US" dirty="0"/>
              <a:t>. Bu </a:t>
            </a:r>
            <a:r>
              <a:rPr lang="en-US" dirty="0" err="1"/>
              <a:t>yolllardan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yaygını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içine</a:t>
            </a:r>
            <a:r>
              <a:rPr lang="en-US" dirty="0"/>
              <a:t> keylogger </a:t>
            </a:r>
            <a:r>
              <a:rPr lang="en-US" dirty="0" err="1"/>
              <a:t>yerleştirilerek</a:t>
            </a:r>
            <a:r>
              <a:rPr lang="en-US" dirty="0"/>
              <a:t> </a:t>
            </a:r>
            <a:r>
              <a:rPr lang="en-US" dirty="0" err="1"/>
              <a:t>sisteminizde</a:t>
            </a:r>
            <a:r>
              <a:rPr lang="en-US" dirty="0"/>
              <a:t> </a:t>
            </a:r>
            <a:r>
              <a:rPr lang="en-US" dirty="0" err="1"/>
              <a:t>çalıştırılmasıdır</a:t>
            </a:r>
            <a:r>
              <a:rPr lang="en-US" dirty="0"/>
              <a:t>. </a:t>
            </a:r>
            <a:r>
              <a:rPr lang="en-US" dirty="0" err="1"/>
              <a:t>Şüphesiz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tehdit</a:t>
            </a:r>
            <a:r>
              <a:rPr lang="en-US" dirty="0"/>
              <a:t> </a:t>
            </a:r>
            <a:r>
              <a:rPr lang="en-US" dirty="0" err="1"/>
              <a:t>şüphesiz</a:t>
            </a:r>
            <a:r>
              <a:rPr lang="en-US" dirty="0"/>
              <a:t> </a:t>
            </a:r>
            <a:r>
              <a:rPr lang="en-US" dirty="0" err="1"/>
              <a:t>eş</a:t>
            </a:r>
            <a:r>
              <a:rPr lang="en-US" dirty="0"/>
              <a:t> </a:t>
            </a:r>
            <a:r>
              <a:rPr lang="en-US" dirty="0" err="1"/>
              <a:t>zamanlı</a:t>
            </a:r>
            <a:r>
              <a:rPr lang="en-US" dirty="0"/>
              <a:t> </a:t>
            </a:r>
            <a:r>
              <a:rPr lang="en-US" dirty="0" err="1"/>
              <a:t>mesajlaşma</a:t>
            </a:r>
            <a:r>
              <a:rPr lang="en-US" dirty="0"/>
              <a:t> </a:t>
            </a:r>
            <a:r>
              <a:rPr lang="en-US" dirty="0" err="1"/>
              <a:t>programları</a:t>
            </a:r>
            <a:r>
              <a:rPr lang="en-US" dirty="0"/>
              <a:t> ( msn , </a:t>
            </a:r>
            <a:r>
              <a:rPr lang="en-US" dirty="0" err="1"/>
              <a:t>icq</a:t>
            </a:r>
            <a:r>
              <a:rPr lang="en-US" dirty="0"/>
              <a:t> , Yahoo , google talk </a:t>
            </a:r>
            <a:r>
              <a:rPr lang="en-US" dirty="0" err="1"/>
              <a:t>v.b.</a:t>
            </a:r>
            <a:r>
              <a:rPr lang="en-US" dirty="0"/>
              <a:t> ) Bir </a:t>
            </a:r>
            <a:r>
              <a:rPr lang="en-US" dirty="0" err="1"/>
              <a:t>saldırgan</a:t>
            </a:r>
            <a:r>
              <a:rPr lang="en-US" dirty="0"/>
              <a:t> size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gönderebilir</a:t>
            </a:r>
            <a:r>
              <a:rPr lang="en-US" dirty="0"/>
              <a:t> </a:t>
            </a:r>
            <a:r>
              <a:rPr lang="en-US" dirty="0" err="1"/>
              <a:t>saldırgan</a:t>
            </a:r>
            <a:r>
              <a:rPr lang="en-US" dirty="0"/>
              <a:t> </a:t>
            </a:r>
            <a:r>
              <a:rPr lang="en-US" dirty="0" err="1"/>
              <a:t>gönderdiği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dosyanın</a:t>
            </a:r>
            <a:r>
              <a:rPr lang="en-US" dirty="0"/>
              <a:t> </a:t>
            </a:r>
            <a:r>
              <a:rPr lang="en-US" dirty="0" err="1"/>
              <a:t>içine</a:t>
            </a:r>
            <a:r>
              <a:rPr lang="en-US" dirty="0"/>
              <a:t> (</a:t>
            </a:r>
            <a:r>
              <a:rPr lang="en-US" dirty="0" err="1"/>
              <a:t>genelde</a:t>
            </a:r>
            <a:r>
              <a:rPr lang="en-US" dirty="0"/>
              <a:t> program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fotoğraf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) keylogger </a:t>
            </a:r>
            <a:r>
              <a:rPr lang="en-US" dirty="0" err="1"/>
              <a:t>yerleştirebilir</a:t>
            </a:r>
            <a:r>
              <a:rPr lang="en-US" dirty="0"/>
              <a:t>. </a:t>
            </a:r>
            <a:r>
              <a:rPr lang="en-US" dirty="0" err="1"/>
              <a:t>Gönderdiği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çalışıyor</a:t>
            </a:r>
            <a:r>
              <a:rPr lang="en-US" dirty="0"/>
              <a:t> </a:t>
            </a:r>
            <a:r>
              <a:rPr lang="en-US" dirty="0" err="1"/>
              <a:t>gözükürken</a:t>
            </a:r>
            <a:r>
              <a:rPr lang="en-US" dirty="0"/>
              <a:t> </a:t>
            </a:r>
            <a:r>
              <a:rPr lang="en-US" dirty="0" err="1"/>
              <a:t>aslında</a:t>
            </a:r>
            <a:r>
              <a:rPr lang="en-US" dirty="0"/>
              <a:t> </a:t>
            </a:r>
            <a:r>
              <a:rPr lang="en-US" dirty="0" err="1"/>
              <a:t>arka</a:t>
            </a:r>
            <a:r>
              <a:rPr lang="en-US" dirty="0"/>
              <a:t> </a:t>
            </a:r>
            <a:r>
              <a:rPr lang="en-US" dirty="0" err="1"/>
              <a:t>taraflarda</a:t>
            </a:r>
            <a:r>
              <a:rPr lang="en-US" dirty="0"/>
              <a:t> </a:t>
            </a:r>
            <a:r>
              <a:rPr lang="en-US" dirty="0" err="1"/>
              <a:t>bilginiz</a:t>
            </a:r>
            <a:r>
              <a:rPr lang="en-US" dirty="0"/>
              <a:t> </a:t>
            </a:r>
            <a:r>
              <a:rPr lang="en-US" dirty="0" err="1"/>
              <a:t>dahilinde</a:t>
            </a:r>
            <a:r>
              <a:rPr lang="en-US" dirty="0"/>
              <a:t> </a:t>
            </a:r>
            <a:r>
              <a:rPr lang="en-US" dirty="0" err="1"/>
              <a:t>birde</a:t>
            </a:r>
            <a:r>
              <a:rPr lang="en-US" dirty="0"/>
              <a:t> keylogger </a:t>
            </a:r>
            <a:r>
              <a:rPr lang="en-US" dirty="0" err="1"/>
              <a:t>çalışmaya</a:t>
            </a:r>
            <a:r>
              <a:rPr lang="en-US" dirty="0"/>
              <a:t> </a:t>
            </a:r>
            <a:r>
              <a:rPr lang="en-US" dirty="0" err="1"/>
              <a:t>başlamıştır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andan</a:t>
            </a:r>
            <a:r>
              <a:rPr lang="en-US" dirty="0"/>
              <a:t> </a:t>
            </a:r>
            <a:r>
              <a:rPr lang="en-US" dirty="0" err="1"/>
              <a:t>itibaren</a:t>
            </a:r>
            <a:r>
              <a:rPr lang="en-US" dirty="0"/>
              <a:t> </a:t>
            </a:r>
            <a:r>
              <a:rPr lang="en-US" dirty="0" err="1"/>
              <a:t>salgırgana</a:t>
            </a:r>
            <a:r>
              <a:rPr lang="en-US" dirty="0"/>
              <a:t> </a:t>
            </a:r>
            <a:r>
              <a:rPr lang="en-US" dirty="0" err="1"/>
              <a:t>kendinizi</a:t>
            </a:r>
            <a:r>
              <a:rPr lang="en-US" dirty="0"/>
              <a:t> 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etmiş</a:t>
            </a:r>
            <a:r>
              <a:rPr lang="en-US" dirty="0"/>
              <a:t> </a:t>
            </a:r>
            <a:r>
              <a:rPr lang="en-US" dirty="0" err="1"/>
              <a:t>olursunuz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bitmiştir</a:t>
            </a:r>
            <a:r>
              <a:rPr lang="en-US" dirty="0"/>
              <a:t>.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saldırganın</a:t>
            </a:r>
            <a:r>
              <a:rPr lang="en-US" dirty="0"/>
              <a:t> </a:t>
            </a:r>
            <a:r>
              <a:rPr lang="en-US" dirty="0" err="1"/>
              <a:t>yapacağı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bilgisayarının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geçip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klavyenizde</a:t>
            </a:r>
            <a:r>
              <a:rPr lang="en-US" dirty="0"/>
              <a:t> </a:t>
            </a:r>
            <a:r>
              <a:rPr lang="en-US" dirty="0" err="1"/>
              <a:t>bastığınız</a:t>
            </a:r>
            <a:r>
              <a:rPr lang="en-US" dirty="0"/>
              <a:t> </a:t>
            </a:r>
            <a:r>
              <a:rPr lang="en-US" dirty="0" err="1"/>
              <a:t>tuşları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etmektir</a:t>
            </a:r>
            <a:r>
              <a:rPr lang="en-US" dirty="0"/>
              <a:t>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D52FB918-B3B6-4C26-B99F-10EC3B34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Keylogger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6276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79CEA-2168-4144-BC0D-9AFA3067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Keylogger </a:t>
            </a:r>
            <a:r>
              <a:rPr lang="en-US" dirty="0" err="1"/>
              <a:t>sisteminize</a:t>
            </a:r>
            <a:r>
              <a:rPr lang="en-US" dirty="0"/>
              <a:t> </a:t>
            </a:r>
            <a:r>
              <a:rPr lang="en-US" dirty="0" err="1"/>
              <a:t>bulaştıktan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saldırganın</a:t>
            </a:r>
            <a:r>
              <a:rPr lang="en-US" dirty="0"/>
              <a:t> </a:t>
            </a:r>
            <a:r>
              <a:rPr lang="en-US" dirty="0" err="1"/>
              <a:t>konfigüre</a:t>
            </a:r>
            <a:r>
              <a:rPr lang="en-US" dirty="0"/>
              <a:t> </a:t>
            </a:r>
            <a:r>
              <a:rPr lang="en-US" dirty="0" err="1"/>
              <a:t>edişine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Bastığınız</a:t>
            </a:r>
            <a:r>
              <a:rPr lang="en-US" dirty="0"/>
              <a:t> </a:t>
            </a:r>
            <a:r>
              <a:rPr lang="en-US" dirty="0" err="1"/>
              <a:t>tuşların</a:t>
            </a:r>
            <a:r>
              <a:rPr lang="en-US" dirty="0"/>
              <a:t> </a:t>
            </a:r>
            <a:r>
              <a:rPr lang="en-US" dirty="0" err="1"/>
              <a:t>kaydını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saldırganın</a:t>
            </a:r>
            <a:r>
              <a:rPr lang="en-US" dirty="0"/>
              <a:t> </a:t>
            </a:r>
            <a:r>
              <a:rPr lang="en-US" dirty="0" err="1"/>
              <a:t>belirlediği</a:t>
            </a:r>
            <a:r>
              <a:rPr lang="en-US" dirty="0"/>
              <a:t> e 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adresine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 yada web </a:t>
            </a:r>
            <a:r>
              <a:rPr lang="en-US" dirty="0" err="1"/>
              <a:t>sitesinde</a:t>
            </a:r>
            <a:r>
              <a:rPr lang="en-US" dirty="0"/>
              <a:t> </a:t>
            </a:r>
            <a:r>
              <a:rPr lang="en-US" dirty="0" err="1"/>
              <a:t>arşivleyebilir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dirty="0" err="1"/>
              <a:t>saldırgan</a:t>
            </a:r>
            <a:r>
              <a:rPr lang="en-US" dirty="0"/>
              <a:t> </a:t>
            </a:r>
            <a:r>
              <a:rPr lang="en-US" dirty="0" err="1"/>
              <a:t>bastığınız</a:t>
            </a:r>
            <a:r>
              <a:rPr lang="en-US" dirty="0"/>
              <a:t> </a:t>
            </a:r>
            <a:r>
              <a:rPr lang="en-US" dirty="0" err="1"/>
              <a:t>tuşları</a:t>
            </a:r>
            <a:r>
              <a:rPr lang="en-US" dirty="0"/>
              <a:t> </a:t>
            </a:r>
            <a:r>
              <a:rPr lang="en-US" dirty="0" err="1"/>
              <a:t>anlık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istediği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sizden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almaz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işlemlerine</a:t>
            </a:r>
            <a:r>
              <a:rPr lang="en-US" dirty="0"/>
              <a:t> </a:t>
            </a:r>
            <a:r>
              <a:rPr lang="en-US" dirty="0" err="1"/>
              <a:t>başlayabilir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Keylogger </a:t>
            </a:r>
            <a:r>
              <a:rPr lang="en-US" b="1" dirty="0" err="1"/>
              <a:t>Türü</a:t>
            </a:r>
            <a:r>
              <a:rPr lang="en-US" b="1" dirty="0"/>
              <a:t> </a:t>
            </a:r>
            <a:r>
              <a:rPr lang="en-US" b="1" dirty="0" err="1"/>
              <a:t>Yazılımlar</a:t>
            </a:r>
            <a:r>
              <a:rPr lang="en-US" b="1" dirty="0"/>
              <a:t> </a:t>
            </a:r>
            <a:r>
              <a:rPr lang="en-US" b="1" dirty="0" err="1"/>
              <a:t>Sisteme</a:t>
            </a:r>
            <a:r>
              <a:rPr lang="en-US" b="1" dirty="0"/>
              <a:t> </a:t>
            </a:r>
            <a:r>
              <a:rPr lang="en-US" b="1" dirty="0" err="1"/>
              <a:t>Nasıl</a:t>
            </a:r>
            <a:r>
              <a:rPr lang="en-US" b="1" dirty="0"/>
              <a:t> </a:t>
            </a:r>
            <a:r>
              <a:rPr lang="en-US" b="1" dirty="0" err="1"/>
              <a:t>Giriyor</a:t>
            </a:r>
            <a:r>
              <a:rPr lang="en-US" b="1" dirty="0"/>
              <a:t>?</a:t>
            </a:r>
            <a:br>
              <a:rPr lang="en-US" b="1" dirty="0"/>
            </a:br>
            <a:endParaRPr lang="en-US" dirty="0"/>
          </a:p>
          <a:p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niyetli</a:t>
            </a:r>
            <a:r>
              <a:rPr lang="en-US" dirty="0"/>
              <a:t> </a:t>
            </a:r>
            <a:r>
              <a:rPr lang="en-US" dirty="0" err="1"/>
              <a:t>kişiler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yazılan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açıklarından</a:t>
            </a:r>
            <a:r>
              <a:rPr lang="en-US" dirty="0"/>
              <a:t> </a:t>
            </a:r>
            <a:r>
              <a:rPr lang="en-US" dirty="0" err="1"/>
              <a:t>yararlanılarak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bilgisayarın</a:t>
            </a:r>
            <a:r>
              <a:rPr lang="en-US" dirty="0"/>
              <a:t> </a:t>
            </a:r>
            <a:r>
              <a:rPr lang="en-US" dirty="0" err="1"/>
              <a:t>kısmen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yönetici</a:t>
            </a:r>
            <a:r>
              <a:rPr lang="en-US" dirty="0"/>
              <a:t> </a:t>
            </a:r>
            <a:r>
              <a:rPr lang="en-US" dirty="0" err="1"/>
              <a:t>haklarını</a:t>
            </a:r>
            <a:r>
              <a:rPr lang="en-US" dirty="0"/>
              <a:t> </a:t>
            </a:r>
            <a:r>
              <a:rPr lang="en-US" dirty="0" err="1"/>
              <a:t>saldırgana</a:t>
            </a:r>
            <a:r>
              <a:rPr lang="en-US" dirty="0"/>
              <a:t> </a:t>
            </a:r>
            <a:r>
              <a:rPr lang="en-US" dirty="0" err="1"/>
              <a:t>teslim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truva</a:t>
            </a:r>
            <a:r>
              <a:rPr lang="en-US" dirty="0"/>
              <a:t> </a:t>
            </a:r>
            <a:r>
              <a:rPr lang="en-US" dirty="0" err="1"/>
              <a:t>atı</a:t>
            </a:r>
            <a:r>
              <a:rPr lang="en-US" dirty="0"/>
              <a:t> (trojan) </a:t>
            </a:r>
            <a:r>
              <a:rPr lang="en-US" dirty="0" err="1"/>
              <a:t>adlı</a:t>
            </a:r>
            <a:r>
              <a:rPr lang="en-US" dirty="0"/>
              <a:t> </a:t>
            </a:r>
            <a:r>
              <a:rPr lang="en-US" dirty="0" err="1"/>
              <a:t>yazılımlar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keylogger </a:t>
            </a:r>
            <a:r>
              <a:rPr lang="en-US" dirty="0" err="1"/>
              <a:t>yazılımları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yüklenebilir</a:t>
            </a:r>
            <a:r>
              <a:rPr lang="en-US" dirty="0"/>
              <a:t>.</a:t>
            </a:r>
          </a:p>
          <a:p>
            <a:r>
              <a:rPr lang="en-US" dirty="0"/>
              <a:t>Keylogger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bilgisayara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yüklenebilir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2BE787CA-7EE7-4EEC-A924-C00B30C4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Keylogger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3492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B74D68-17A0-4186-ADAE-659D743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Kavramlar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BB4F5B-1E85-4B4D-ABCB-D2B70B76F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/>
              <a:t>Bilgi güçtür.</a:t>
            </a:r>
          </a:p>
          <a:p>
            <a:pPr marL="0" indent="0" algn="ctr">
              <a:buNone/>
            </a:pPr>
            <a:r>
              <a:rPr lang="tr-TR" sz="1600" dirty="0"/>
              <a:t>Francis Bacon (1561-1626)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52157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1A0C-A6DC-4282-B4BB-F530623D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Keylogger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benzeri</a:t>
            </a:r>
            <a:r>
              <a:rPr lang="en-US" b="1" dirty="0"/>
              <a:t> </a:t>
            </a:r>
            <a:r>
              <a:rPr lang="en-US" b="1" dirty="0" err="1"/>
              <a:t>programlardan</a:t>
            </a:r>
            <a:r>
              <a:rPr lang="en-US" b="1" dirty="0"/>
              <a:t> </a:t>
            </a:r>
            <a:r>
              <a:rPr lang="en-US" b="1" dirty="0" err="1"/>
              <a:t>etkilenmemek</a:t>
            </a:r>
            <a:r>
              <a:rPr lang="en-US" b="1" dirty="0"/>
              <a:t> </a:t>
            </a:r>
            <a:r>
              <a:rPr lang="en-US" b="1" dirty="0" err="1"/>
              <a:t>için</a:t>
            </a:r>
            <a:r>
              <a:rPr lang="en-US" b="1" dirty="0"/>
              <a:t>:</a:t>
            </a:r>
            <a:br>
              <a:rPr lang="en-US" b="1" dirty="0"/>
            </a:br>
            <a:endParaRPr lang="en-US" dirty="0"/>
          </a:p>
          <a:p>
            <a:r>
              <a:rPr lang="en-US" dirty="0" err="1"/>
              <a:t>Mutlaka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sisteminizin</a:t>
            </a:r>
            <a:r>
              <a:rPr lang="en-US" dirty="0"/>
              <a:t> </a:t>
            </a:r>
            <a:r>
              <a:rPr lang="en-US" dirty="0" err="1"/>
              <a:t>güncelleştirmelerini</a:t>
            </a:r>
            <a:r>
              <a:rPr lang="en-US" dirty="0"/>
              <a:t> </a:t>
            </a:r>
            <a:r>
              <a:rPr lang="en-US" dirty="0" err="1"/>
              <a:t>yapın</a:t>
            </a:r>
            <a:r>
              <a:rPr lang="en-US" dirty="0"/>
              <a:t>.</a:t>
            </a:r>
          </a:p>
          <a:p>
            <a:r>
              <a:rPr lang="en-US" dirty="0"/>
              <a:t>Bir </a:t>
            </a:r>
            <a:r>
              <a:rPr lang="en-US" dirty="0" err="1"/>
              <a:t>güncel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antivirüs</a:t>
            </a:r>
            <a:r>
              <a:rPr lang="en-US" dirty="0"/>
              <a:t> </a:t>
            </a:r>
            <a:r>
              <a:rPr lang="en-US" dirty="0" err="1"/>
              <a:t>programını</a:t>
            </a:r>
            <a:r>
              <a:rPr lang="en-US" dirty="0"/>
              <a:t> </a:t>
            </a:r>
            <a:r>
              <a:rPr lang="en-US" dirty="0" err="1"/>
              <a:t>bilgisayarınızda</a:t>
            </a:r>
            <a:r>
              <a:rPr lang="en-US" dirty="0"/>
              <a:t> </a:t>
            </a:r>
            <a:r>
              <a:rPr lang="en-US" dirty="0" err="1"/>
              <a:t>bulundurun</a:t>
            </a:r>
            <a:r>
              <a:rPr lang="en-US" dirty="0"/>
              <a:t>.</a:t>
            </a:r>
          </a:p>
          <a:p>
            <a:r>
              <a:rPr lang="en-US" dirty="0" err="1"/>
              <a:t>Bankacılık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işlemlerinizi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bilgisayarlardan</a:t>
            </a:r>
            <a:r>
              <a:rPr lang="en-US" dirty="0"/>
              <a:t> </a:t>
            </a:r>
            <a:r>
              <a:rPr lang="en-US" dirty="0" err="1"/>
              <a:t>yapmayın</a:t>
            </a:r>
            <a:r>
              <a:rPr lang="en-US" dirty="0"/>
              <a:t>.</a:t>
            </a:r>
          </a:p>
          <a:p>
            <a:r>
              <a:rPr lang="en-US" dirty="0" err="1"/>
              <a:t>Kullandığınız</a:t>
            </a:r>
            <a:r>
              <a:rPr lang="en-US" dirty="0"/>
              <a:t> </a:t>
            </a:r>
            <a:r>
              <a:rPr lang="en-US" dirty="0" err="1"/>
              <a:t>bilgisayarın</a:t>
            </a:r>
            <a:r>
              <a:rPr lang="en-US" dirty="0"/>
              <a:t> web </a:t>
            </a:r>
            <a:r>
              <a:rPr lang="en-US" dirty="0" err="1"/>
              <a:t>browserı</a:t>
            </a:r>
            <a:r>
              <a:rPr lang="en-US" dirty="0"/>
              <a:t> (internet </a:t>
            </a:r>
            <a:r>
              <a:rPr lang="en-US" dirty="0" err="1"/>
              <a:t>tarayıcısı</a:t>
            </a:r>
            <a:r>
              <a:rPr lang="en-US" dirty="0"/>
              <a:t>)</a:t>
            </a:r>
            <a:r>
              <a:rPr lang="en-US" dirty="0" err="1"/>
              <a:t>nın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özelliğindeki</a:t>
            </a:r>
            <a:r>
              <a:rPr lang="en-US" dirty="0"/>
              <a:t> </a:t>
            </a:r>
            <a:r>
              <a:rPr lang="en-US" dirty="0" err="1"/>
              <a:t>Formlarda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adları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parolalar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kısmın</a:t>
            </a:r>
            <a:r>
              <a:rPr lang="en-US" dirty="0"/>
              <a:t> </a:t>
            </a:r>
            <a:r>
              <a:rPr lang="en-US" dirty="0" err="1"/>
              <a:t>işaretsiz</a:t>
            </a:r>
            <a:r>
              <a:rPr lang="en-US" dirty="0"/>
              <a:t> </a:t>
            </a:r>
            <a:r>
              <a:rPr lang="en-US" dirty="0" err="1"/>
              <a:t>olmasına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3A2AADFD-1E2F-4987-842E-8812D19F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Keylogger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010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851B51-712D-4412-B2F6-3F44BD70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 </a:t>
            </a:r>
            <a:r>
              <a:rPr lang="en-US" dirty="0" err="1"/>
              <a:t>Cihazlarda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DB2D50-C005-46A8-8991-BE2FF3B8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Mobil uygulama güvenliği-gizem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D2DF1-6345-442A-8B08-47FBA4E3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612"/>
            <a:ext cx="10803147" cy="49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F9167-6158-4EEA-9132-B866CA16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4" y="1264423"/>
            <a:ext cx="10852031" cy="5295311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D48875AC-AAEF-42CA-BD7E-DE73D506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Mobil </a:t>
            </a:r>
            <a:r>
              <a:rPr lang="en-US" dirty="0" err="1"/>
              <a:t>Cihazlarda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50945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48BC85-BDF9-42F4-AF82-B9ADE733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Güvenliği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B3F7BB-B5E9-4371-834A-EA944608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320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Kafeler</a:t>
            </a:r>
            <a:r>
              <a:rPr lang="en-US" b="1" dirty="0"/>
              <a:t>, </a:t>
            </a:r>
            <a:r>
              <a:rPr lang="en-US" b="1" dirty="0" err="1"/>
              <a:t>restoranlar</a:t>
            </a:r>
            <a:r>
              <a:rPr lang="en-US" b="1" dirty="0"/>
              <a:t>, </a:t>
            </a:r>
            <a:r>
              <a:rPr lang="en-US" b="1" dirty="0" err="1"/>
              <a:t>hastaneler</a:t>
            </a:r>
            <a:r>
              <a:rPr lang="en-US" b="1" dirty="0"/>
              <a:t>, </a:t>
            </a:r>
            <a:r>
              <a:rPr lang="en-US" b="1" dirty="0" err="1"/>
              <a:t>havaalanları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benzeri</a:t>
            </a:r>
            <a:r>
              <a:rPr lang="en-US" b="1" dirty="0"/>
              <a:t> </a:t>
            </a:r>
            <a:r>
              <a:rPr lang="en-US" b="1" dirty="0" err="1"/>
              <a:t>birçok</a:t>
            </a:r>
            <a:r>
              <a:rPr lang="en-US" b="1" dirty="0"/>
              <a:t> </a:t>
            </a:r>
            <a:r>
              <a:rPr lang="en-US" b="1" dirty="0" err="1"/>
              <a:t>yerde</a:t>
            </a:r>
            <a:r>
              <a:rPr lang="en-US" dirty="0"/>
              <a:t> </a:t>
            </a:r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</a:t>
            </a:r>
            <a:r>
              <a:rPr lang="en-US" dirty="0" err="1"/>
              <a:t>kullanmaktayız</a:t>
            </a:r>
            <a:r>
              <a:rPr lang="en-US" dirty="0"/>
              <a:t>. Hatta </a:t>
            </a:r>
            <a:r>
              <a:rPr lang="en-US" dirty="0" err="1"/>
              <a:t>işyerimiz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evimizde</a:t>
            </a:r>
            <a:r>
              <a:rPr lang="en-US" dirty="0"/>
              <a:t> bile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olmaya</a:t>
            </a:r>
            <a:r>
              <a:rPr lang="en-US" dirty="0"/>
              <a:t> </a:t>
            </a:r>
            <a:r>
              <a:rPr lang="en-US" dirty="0" err="1"/>
              <a:t>çalışıyor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interneti</a:t>
            </a:r>
            <a:r>
              <a:rPr lang="en-US" dirty="0"/>
              <a:t> </a:t>
            </a:r>
            <a:r>
              <a:rPr lang="en-US" dirty="0" err="1"/>
              <a:t>kullanıyoruz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saldırganlar</a:t>
            </a:r>
            <a:r>
              <a:rPr lang="en-US" dirty="0"/>
              <a:t> </a:t>
            </a:r>
            <a:r>
              <a:rPr lang="en-US" dirty="0" err="1"/>
              <a:t>güvensiz</a:t>
            </a:r>
            <a:r>
              <a:rPr lang="en-US" dirty="0"/>
              <a:t> </a:t>
            </a:r>
            <a:r>
              <a:rPr lang="en-US" dirty="0" err="1"/>
              <a:t>ağlara</a:t>
            </a:r>
            <a:r>
              <a:rPr lang="en-US" dirty="0"/>
              <a:t> </a:t>
            </a:r>
            <a:r>
              <a:rPr lang="en-US" dirty="0" err="1"/>
              <a:t>sızarak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iletişiminizi</a:t>
            </a:r>
            <a:r>
              <a:rPr lang="en-US" dirty="0"/>
              <a:t> </a:t>
            </a:r>
            <a:r>
              <a:rPr lang="en-US" dirty="0" err="1"/>
              <a:t>dinleyebilir</a:t>
            </a:r>
            <a:r>
              <a:rPr lang="en-US" dirty="0"/>
              <a:t>, </a:t>
            </a:r>
            <a:r>
              <a:rPr lang="en-US" dirty="0" err="1"/>
              <a:t>sizi</a:t>
            </a:r>
            <a:r>
              <a:rPr lang="en-US" dirty="0"/>
              <a:t> </a:t>
            </a:r>
            <a:r>
              <a:rPr lang="en-US" dirty="0" err="1"/>
              <a:t>sahte</a:t>
            </a:r>
            <a:r>
              <a:rPr lang="en-US" dirty="0"/>
              <a:t> </a:t>
            </a:r>
            <a:r>
              <a:rPr lang="en-US" dirty="0" err="1"/>
              <a:t>sitelere</a:t>
            </a:r>
            <a:r>
              <a:rPr lang="en-US" dirty="0"/>
              <a:t> </a:t>
            </a:r>
            <a:r>
              <a:rPr lang="en-US" dirty="0" err="1"/>
              <a:t>yönlendirebilir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kredi</a:t>
            </a:r>
            <a:r>
              <a:rPr lang="en-US" dirty="0"/>
              <a:t> </a:t>
            </a:r>
            <a:r>
              <a:rPr lang="en-US" dirty="0" err="1"/>
              <a:t>kartı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bilgilerinizi</a:t>
            </a:r>
            <a:r>
              <a:rPr lang="en-US" dirty="0"/>
              <a:t> </a:t>
            </a:r>
            <a:r>
              <a:rPr lang="en-US" dirty="0" err="1"/>
              <a:t>çalabilirler</a:t>
            </a:r>
            <a:r>
              <a:rPr lang="en-US" dirty="0"/>
              <a:t>. Bu </a:t>
            </a:r>
            <a:r>
              <a:rPr lang="en-US" dirty="0" err="1"/>
              <a:t>noktada</a:t>
            </a:r>
            <a:r>
              <a:rPr lang="en-US" dirty="0"/>
              <a:t> </a:t>
            </a:r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ağımızı</a:t>
            </a:r>
            <a:r>
              <a:rPr lang="en-US" dirty="0"/>
              <a:t> hem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yerlerimizde</a:t>
            </a:r>
            <a:r>
              <a:rPr lang="en-US" dirty="0"/>
              <a:t> hem de </a:t>
            </a:r>
            <a:r>
              <a:rPr lang="en-US" dirty="0" err="1"/>
              <a:t>evimizde</a:t>
            </a:r>
            <a:r>
              <a:rPr lang="en-US" dirty="0"/>
              <a:t>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zorundayız</a:t>
            </a:r>
            <a:r>
              <a:rPr lang="en-US" dirty="0"/>
              <a:t>.</a:t>
            </a:r>
            <a:r>
              <a:rPr lang="en-US" b="1" dirty="0"/>
              <a:t> </a:t>
            </a:r>
          </a:p>
          <a:p>
            <a:endParaRPr lang="en-US" b="1" dirty="0"/>
          </a:p>
          <a:p>
            <a:r>
              <a:rPr lang="en-US" b="1" dirty="0" err="1"/>
              <a:t>Diğer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risk </a:t>
            </a:r>
            <a:r>
              <a:rPr lang="en-US" b="1" dirty="0" err="1"/>
              <a:t>ise</a:t>
            </a:r>
            <a:r>
              <a:rPr lang="en-US" b="1" dirty="0"/>
              <a:t> </a:t>
            </a:r>
            <a:r>
              <a:rPr lang="en-US" b="1" dirty="0" err="1"/>
              <a:t>havaalanları</a:t>
            </a:r>
            <a:r>
              <a:rPr lang="en-US" b="1" dirty="0"/>
              <a:t>, </a:t>
            </a:r>
            <a:r>
              <a:rPr lang="en-US" b="1" dirty="0" err="1"/>
              <a:t>oteller</a:t>
            </a:r>
            <a:r>
              <a:rPr lang="en-US" b="1" dirty="0"/>
              <a:t>, </a:t>
            </a:r>
            <a:r>
              <a:rPr lang="en-US" b="1" dirty="0" err="1"/>
              <a:t>kafeler</a:t>
            </a:r>
            <a:r>
              <a:rPr lang="en-US" b="1" dirty="0"/>
              <a:t> </a:t>
            </a:r>
            <a:r>
              <a:rPr lang="en-US" b="1" dirty="0" err="1"/>
              <a:t>veya</a:t>
            </a:r>
            <a:r>
              <a:rPr lang="en-US" b="1" dirty="0"/>
              <a:t> </a:t>
            </a:r>
            <a:r>
              <a:rPr lang="en-US" b="1" dirty="0" err="1"/>
              <a:t>hastaneler</a:t>
            </a:r>
            <a:r>
              <a:rPr lang="en-US" b="1" dirty="0"/>
              <a:t> </a:t>
            </a:r>
            <a:r>
              <a:rPr lang="en-US" b="1" dirty="0" err="1"/>
              <a:t>gibi</a:t>
            </a:r>
            <a:r>
              <a:rPr lang="en-US" b="1" dirty="0"/>
              <a:t> </a:t>
            </a:r>
            <a:r>
              <a:rPr lang="en-US" b="1" dirty="0" err="1"/>
              <a:t>halka</a:t>
            </a:r>
            <a:r>
              <a:rPr lang="en-US" b="1" dirty="0"/>
              <a:t> </a:t>
            </a:r>
            <a:r>
              <a:rPr lang="en-US" b="1" dirty="0" err="1"/>
              <a:t>açık</a:t>
            </a:r>
            <a:r>
              <a:rPr lang="en-US" b="1" dirty="0"/>
              <a:t> </a:t>
            </a:r>
            <a:r>
              <a:rPr lang="en-US" b="1" dirty="0" err="1"/>
              <a:t>alanlarda</a:t>
            </a:r>
            <a:r>
              <a:rPr lang="en-US" b="1" dirty="0"/>
              <a:t> </a:t>
            </a:r>
            <a:r>
              <a:rPr lang="en-US" b="1" dirty="0" err="1"/>
              <a:t>güvenliği</a:t>
            </a:r>
            <a:r>
              <a:rPr lang="en-US" b="1" dirty="0"/>
              <a:t> </a:t>
            </a:r>
            <a:r>
              <a:rPr lang="en-US" b="1" dirty="0" err="1"/>
              <a:t>sağlanmamış</a:t>
            </a:r>
            <a:r>
              <a:rPr lang="en-US" b="1" dirty="0"/>
              <a:t> </a:t>
            </a:r>
            <a:r>
              <a:rPr lang="en-US" b="1" dirty="0" err="1"/>
              <a:t>kablosuz</a:t>
            </a:r>
            <a:r>
              <a:rPr lang="en-US" b="1" dirty="0"/>
              <a:t> </a:t>
            </a:r>
            <a:r>
              <a:rPr lang="en-US" b="1" dirty="0" err="1"/>
              <a:t>ağlardır</a:t>
            </a:r>
            <a:r>
              <a:rPr lang="en-US" b="1" dirty="0"/>
              <a:t>.</a:t>
            </a:r>
            <a:endParaRPr lang="en-US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95F24-8372-4AC2-9420-956EAD5F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29" y="2242329"/>
            <a:ext cx="4378181" cy="28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0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9E36-0694-4D48-9B2B-3C9C04BD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Sağlarım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172DCE-ECE2-4949-B0ED-E2BFD316F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9724"/>
            <a:ext cx="10082842" cy="2308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45083-2A86-4DE2-987E-BD01A8E9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7" y="3749390"/>
            <a:ext cx="10395971" cy="16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64A34-BB6B-4298-8095-316879F1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78" y="1023114"/>
            <a:ext cx="9084335" cy="178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BEFBB-6E94-4D05-9BEA-0AAF3A56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78" y="2975574"/>
            <a:ext cx="9084335" cy="38004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A11AEC-D2C7-4C85-A0FC-F1C7829C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7" y="145915"/>
            <a:ext cx="10515600" cy="1325563"/>
          </a:xfrm>
        </p:spPr>
        <p:txBody>
          <a:bodyPr/>
          <a:lstStyle/>
          <a:p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Sağlarım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8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67A39-CED7-4236-95B7-D8D1EDC07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177" y="1386157"/>
            <a:ext cx="7772400" cy="32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D9657-32E7-4E1A-A250-39A8A5E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6" y="5013984"/>
            <a:ext cx="8172450" cy="15430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3BD4B-7773-4969-A909-1D3EC860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52" y="244355"/>
            <a:ext cx="10515600" cy="1325563"/>
          </a:xfrm>
        </p:spPr>
        <p:txBody>
          <a:bodyPr/>
          <a:lstStyle/>
          <a:p>
            <a:r>
              <a:rPr lang="en-US" dirty="0" err="1"/>
              <a:t>Kablosuz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Sağlarım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DFA93E-7A7F-4EBA-A2A9-4DAC26A6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Kavramlar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66DC07-E71C-4B93-962F-ECFEB086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Bilgi Güvenliği: Bilginin, bilgi güvenliği ölçütlerinin etkin kullanımı ile korunmasını hedefler. Kağıt bir evrak, insan hafızası, telefon konuşmaları gibi bilgiler, bilgi güvenliği kapsamında değerlendirilir.</a:t>
            </a:r>
          </a:p>
          <a:p>
            <a:r>
              <a:rPr lang="tr-TR" dirty="0"/>
              <a:t>Siber Güvenlik: Elektronik ortamda üretilen, iletişim halinde olan ve saklanan bilginin güvenliği, siber güvenlik kapsamında değerlendirilir.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70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F8F4C0-CE94-42A8-B263-E9DDD0CE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Kavramlar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944DC3-8FD4-4110-907F-FAD6568D4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Bilgi Güvenliği Ölçütleri</a:t>
            </a:r>
          </a:p>
          <a:p>
            <a:pPr lvl="1"/>
            <a:r>
              <a:rPr lang="tr-TR" dirty="0"/>
              <a:t>Gizlilik: Bilgi sadece erişim ve kullanım yetkisi bulunan taraflarca değerlendirilebilmelidir. Harici tüm taraflara karşı koruma sağlanmalıdır.</a:t>
            </a:r>
          </a:p>
          <a:p>
            <a:pPr lvl="1"/>
            <a:r>
              <a:rPr lang="tr-TR" dirty="0"/>
              <a:t>Bütünlük: Bilgi değişime ve bozulmaya karşı korunmalıdır.</a:t>
            </a:r>
          </a:p>
          <a:p>
            <a:pPr lvl="1"/>
            <a:r>
              <a:rPr lang="tr-TR" dirty="0"/>
              <a:t>Erişilebilirlik: Bilgi ulaşılabilir olmalıdır.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751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02D725-00B7-45C0-9B1C-3EC5F6E8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 Güvenliğinin Önemi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2FA74C-B76F-4048-B99D-EA05B0BB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Bilgi </a:t>
            </a:r>
            <a:r>
              <a:rPr lang="en-US" dirty="0" err="1"/>
              <a:t>güvenliğinin</a:t>
            </a:r>
            <a:r>
              <a:rPr lang="en-US" dirty="0"/>
              <a:t> </a:t>
            </a:r>
            <a:r>
              <a:rPr lang="en-US" dirty="0" err="1"/>
              <a:t>sağlanamadığı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Kişi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kurumlara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hassas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açığa</a:t>
            </a:r>
            <a:r>
              <a:rPr lang="en-US" dirty="0"/>
              <a:t> </a:t>
            </a:r>
            <a:r>
              <a:rPr lang="en-US" dirty="0" err="1"/>
              <a:t>çıkabilir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Bilgiye</a:t>
            </a:r>
            <a:r>
              <a:rPr lang="en-US" dirty="0"/>
              <a:t> </a:t>
            </a:r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olmayabilir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Bilgi </a:t>
            </a:r>
            <a:r>
              <a:rPr lang="en-US" dirty="0" err="1"/>
              <a:t>içeriği</a:t>
            </a:r>
            <a:r>
              <a:rPr lang="en-US" dirty="0"/>
              <a:t> </a:t>
            </a:r>
            <a:r>
              <a:rPr lang="en-US" dirty="0" err="1"/>
              <a:t>yetkisiz</a:t>
            </a:r>
            <a:r>
              <a:rPr lang="en-US" dirty="0"/>
              <a:t> </a:t>
            </a:r>
            <a:r>
              <a:rPr lang="en-US" dirty="0" err="1"/>
              <a:t>kişiler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değiştirilebilir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İş</a:t>
            </a:r>
            <a:r>
              <a:rPr lang="en-US" dirty="0"/>
              <a:t> </a:t>
            </a:r>
            <a:r>
              <a:rPr lang="en-US" dirty="0" err="1"/>
              <a:t>sürekliliği</a:t>
            </a:r>
            <a:r>
              <a:rPr lang="en-US" dirty="0"/>
              <a:t> </a:t>
            </a:r>
            <a:r>
              <a:rPr lang="en-US" dirty="0" err="1"/>
              <a:t>zarar</a:t>
            </a:r>
            <a:r>
              <a:rPr lang="en-US" dirty="0"/>
              <a:t> </a:t>
            </a:r>
            <a:r>
              <a:rPr lang="en-US" dirty="0" err="1"/>
              <a:t>görebilir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aksayabilir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Ticari</a:t>
            </a:r>
            <a:r>
              <a:rPr lang="en-US" dirty="0"/>
              <a:t>, </a:t>
            </a:r>
            <a:r>
              <a:rPr lang="en-US" dirty="0" err="1"/>
              <a:t>teknolojik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adli</a:t>
            </a:r>
            <a:r>
              <a:rPr lang="en-US" dirty="0"/>
              <a:t> </a:t>
            </a:r>
            <a:r>
              <a:rPr lang="en-US" dirty="0" err="1"/>
              <a:t>zararlar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gelebilir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6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4C4812-BF16-4269-B60F-1966A583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Ülkemizde Bilgi Güvenliği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0E2237-5927-4FED-9BF9-891E74774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Eylem</a:t>
            </a:r>
            <a:r>
              <a:rPr lang="en-US" dirty="0"/>
              <a:t> </a:t>
            </a:r>
            <a:r>
              <a:rPr lang="en-US" dirty="0" err="1"/>
              <a:t>Planı</a:t>
            </a:r>
            <a:r>
              <a:rPr lang="en-US" dirty="0"/>
              <a:t> : </a:t>
            </a:r>
            <a:r>
              <a:rPr lang="en-US" dirty="0" err="1"/>
              <a:t>Ülkemizde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alanında</a:t>
            </a:r>
            <a:r>
              <a:rPr lang="en-US" dirty="0"/>
              <a:t> ilk </a:t>
            </a:r>
            <a:r>
              <a:rPr lang="en-US" dirty="0" err="1"/>
              <a:t>eylem</a:t>
            </a:r>
            <a:r>
              <a:rPr lang="en-US" dirty="0"/>
              <a:t> </a:t>
            </a:r>
            <a:r>
              <a:rPr lang="en-US" dirty="0" err="1"/>
              <a:t>planına</a:t>
            </a:r>
            <a:r>
              <a:rPr lang="en-US" dirty="0"/>
              <a:t> </a:t>
            </a:r>
            <a:r>
              <a:rPr lang="en-US" dirty="0" err="1"/>
              <a:t>yönelik</a:t>
            </a:r>
            <a:r>
              <a:rPr lang="en-US" dirty="0"/>
              <a:t> ilk </a:t>
            </a:r>
            <a:r>
              <a:rPr lang="en-US" dirty="0" err="1"/>
              <a:t>çalışma</a:t>
            </a:r>
            <a:r>
              <a:rPr lang="en-US" dirty="0"/>
              <a:t> 2012 </a:t>
            </a:r>
            <a:r>
              <a:rPr lang="en-US" dirty="0" err="1"/>
              <a:t>yılı</a:t>
            </a:r>
            <a:r>
              <a:rPr lang="en-US" dirty="0"/>
              <a:t> </a:t>
            </a:r>
            <a:r>
              <a:rPr lang="en-US" dirty="0" err="1"/>
              <a:t>Aralık</a:t>
            </a:r>
            <a:r>
              <a:rPr lang="en-US" dirty="0"/>
              <a:t> </a:t>
            </a:r>
            <a:r>
              <a:rPr lang="en-US" dirty="0" err="1"/>
              <a:t>ayında</a:t>
            </a:r>
            <a:r>
              <a:rPr lang="en-US" dirty="0"/>
              <a:t> </a:t>
            </a:r>
            <a:r>
              <a:rPr lang="en-US" dirty="0" err="1"/>
              <a:t>gerçekleştirilmiştir</a:t>
            </a:r>
            <a:r>
              <a:rPr lang="en-US" dirty="0"/>
              <a:t>. </a:t>
            </a:r>
          </a:p>
          <a:p>
            <a:r>
              <a:rPr lang="en-US" dirty="0"/>
              <a:t>BTK (Bilgi </a:t>
            </a:r>
            <a:r>
              <a:rPr lang="en-US" dirty="0" err="1"/>
              <a:t>Teknolojileri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): </a:t>
            </a:r>
            <a:r>
              <a:rPr lang="en-US" dirty="0" err="1"/>
              <a:t>Telekomünikasyon</a:t>
            </a:r>
            <a:r>
              <a:rPr lang="en-US" dirty="0"/>
              <a:t> </a:t>
            </a:r>
            <a:r>
              <a:rPr lang="en-US" dirty="0" err="1"/>
              <a:t>sektörünün</a:t>
            </a:r>
            <a:r>
              <a:rPr lang="en-US" dirty="0"/>
              <a:t> </a:t>
            </a:r>
            <a:r>
              <a:rPr lang="en-US" dirty="0" err="1"/>
              <a:t>düzenleyici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yapmaktadır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yetkilendirme</a:t>
            </a:r>
            <a:r>
              <a:rPr lang="en-US" dirty="0"/>
              <a:t>, </a:t>
            </a:r>
            <a:r>
              <a:rPr lang="en-US" dirty="0" err="1"/>
              <a:t>denetleme</a:t>
            </a:r>
            <a:r>
              <a:rPr lang="en-US" dirty="0"/>
              <a:t>, </a:t>
            </a:r>
            <a:r>
              <a:rPr lang="en-US" dirty="0" err="1"/>
              <a:t>ihtilaf</a:t>
            </a:r>
            <a:r>
              <a:rPr lang="en-US" dirty="0"/>
              <a:t> </a:t>
            </a:r>
            <a:r>
              <a:rPr lang="en-US" dirty="0" err="1"/>
              <a:t>çözümü</a:t>
            </a:r>
            <a:r>
              <a:rPr lang="en-US" dirty="0"/>
              <a:t>, </a:t>
            </a:r>
            <a:r>
              <a:rPr lang="en-US" dirty="0" err="1"/>
              <a:t>tüketici</a:t>
            </a:r>
            <a:r>
              <a:rPr lang="en-US" dirty="0"/>
              <a:t> </a:t>
            </a:r>
            <a:r>
              <a:rPr lang="en-US" dirty="0" err="1"/>
              <a:t>haklarının</a:t>
            </a:r>
            <a:r>
              <a:rPr lang="en-US" dirty="0"/>
              <a:t> </a:t>
            </a:r>
            <a:r>
              <a:rPr lang="en-US" dirty="0" err="1"/>
              <a:t>korunması</a:t>
            </a:r>
            <a:r>
              <a:rPr lang="en-US" dirty="0"/>
              <a:t>, </a:t>
            </a:r>
            <a:r>
              <a:rPr lang="en-US" dirty="0" err="1"/>
              <a:t>sektör</a:t>
            </a:r>
            <a:r>
              <a:rPr lang="en-US" dirty="0"/>
              <a:t> </a:t>
            </a:r>
            <a:r>
              <a:rPr lang="en-US" dirty="0" err="1"/>
              <a:t>rekabetinin</a:t>
            </a:r>
            <a:r>
              <a:rPr lang="en-US" dirty="0"/>
              <a:t> </a:t>
            </a:r>
            <a:r>
              <a:rPr lang="en-US" dirty="0" err="1"/>
              <a:t>düzenlenmesi</a:t>
            </a:r>
            <a:r>
              <a:rPr lang="en-US" dirty="0"/>
              <a:t>,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yönergeler</a:t>
            </a:r>
            <a:r>
              <a:rPr lang="en-US" dirty="0"/>
              <a:t> </a:t>
            </a:r>
            <a:r>
              <a:rPr lang="en-US" dirty="0" err="1"/>
              <a:t>yayınlamak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izlenmesinden</a:t>
            </a:r>
            <a:r>
              <a:rPr lang="en-US" dirty="0"/>
              <a:t> </a:t>
            </a:r>
            <a:r>
              <a:rPr lang="en-US" dirty="0" err="1"/>
              <a:t>sorumludur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58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0816-B701-453E-A823-C52C9EA3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Ülkemizde Bilgi Güvenliği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5687-EB3E-4B59-9BE4-7D238DF0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Bursa Teknik </a:t>
            </a:r>
            <a:r>
              <a:rPr lang="en-US" dirty="0" err="1"/>
              <a:t>Üniversitesi</a:t>
            </a:r>
            <a:r>
              <a:rPr lang="en-US" dirty="0"/>
              <a:t> de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Eylem</a:t>
            </a:r>
            <a:r>
              <a:rPr lang="en-US" dirty="0"/>
              <a:t> </a:t>
            </a:r>
            <a:r>
              <a:rPr lang="en-US" dirty="0" err="1"/>
              <a:t>Planı</a:t>
            </a:r>
            <a:r>
              <a:rPr lang="en-US" dirty="0"/>
              <a:t> </a:t>
            </a:r>
            <a:r>
              <a:rPr lang="en-US" dirty="0" err="1"/>
              <a:t>kapsamında</a:t>
            </a:r>
            <a:r>
              <a:rPr lang="en-US" dirty="0"/>
              <a:t> BGYS </a:t>
            </a:r>
            <a:r>
              <a:rPr lang="en-US" dirty="0" err="1"/>
              <a:t>teşkilatını</a:t>
            </a:r>
            <a:r>
              <a:rPr lang="en-US" dirty="0"/>
              <a:t> </a:t>
            </a:r>
            <a:r>
              <a:rPr lang="en-US" dirty="0" err="1"/>
              <a:t>kurmuştur</a:t>
            </a:r>
            <a:r>
              <a:rPr lang="en-US" dirty="0"/>
              <a:t>. Bu </a:t>
            </a:r>
            <a:r>
              <a:rPr lang="en-US" dirty="0" err="1"/>
              <a:t>yapının</a:t>
            </a:r>
            <a:r>
              <a:rPr lang="en-US" dirty="0"/>
              <a:t> </a:t>
            </a:r>
            <a:r>
              <a:rPr lang="en-US" dirty="0" err="1"/>
              <a:t>amaçları</a:t>
            </a:r>
            <a:r>
              <a:rPr lang="en-US" dirty="0"/>
              <a:t> </a:t>
            </a:r>
            <a:r>
              <a:rPr lang="en-US" dirty="0" err="1"/>
              <a:t>şunlardır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varlıklarının</a:t>
            </a:r>
            <a:r>
              <a:rPr lang="en-US" dirty="0"/>
              <a:t> </a:t>
            </a:r>
            <a:r>
              <a:rPr lang="en-US" dirty="0" err="1"/>
              <a:t>güvenliğinin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politikası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politikası</a:t>
            </a:r>
            <a:r>
              <a:rPr lang="en-US" dirty="0"/>
              <a:t> </a:t>
            </a:r>
            <a:r>
              <a:rPr lang="en-US" dirty="0" err="1"/>
              <a:t>Belirlenmesi</a:t>
            </a:r>
            <a:endParaRPr lang="en-US" dirty="0"/>
          </a:p>
          <a:p>
            <a:pPr lvl="1"/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içi</a:t>
            </a:r>
            <a:r>
              <a:rPr lang="en-US" dirty="0"/>
              <a:t> </a:t>
            </a:r>
            <a:r>
              <a:rPr lang="en-US" dirty="0" err="1"/>
              <a:t>geliştirilen</a:t>
            </a:r>
            <a:r>
              <a:rPr lang="en-US" dirty="0"/>
              <a:t> </a:t>
            </a:r>
            <a:r>
              <a:rPr lang="en-US" dirty="0" err="1"/>
              <a:t>yazılımların</a:t>
            </a:r>
            <a:r>
              <a:rPr lang="en-US" dirty="0"/>
              <a:t> </a:t>
            </a:r>
            <a:r>
              <a:rPr lang="en-US" dirty="0" err="1"/>
              <a:t>güvenliğinin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endParaRPr lang="en-US" dirty="0"/>
          </a:p>
          <a:p>
            <a:pPr lvl="1"/>
            <a:r>
              <a:rPr lang="en-US" dirty="0"/>
              <a:t>Mobil </a:t>
            </a:r>
            <a:r>
              <a:rPr lang="en-US" dirty="0" err="1"/>
              <a:t>cihaz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politikası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endParaRPr lang="en-US" dirty="0"/>
          </a:p>
          <a:p>
            <a:pPr lvl="1"/>
            <a:r>
              <a:rPr lang="en-US" dirty="0"/>
              <a:t>Bilgi </a:t>
            </a:r>
            <a:r>
              <a:rPr lang="en-US" dirty="0" err="1"/>
              <a:t>akışı</a:t>
            </a:r>
            <a:r>
              <a:rPr lang="en-US" dirty="0"/>
              <a:t> </a:t>
            </a:r>
            <a:r>
              <a:rPr lang="en-US" dirty="0" err="1"/>
              <a:t>politikasının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endParaRPr lang="en-US" dirty="0"/>
          </a:p>
          <a:p>
            <a:pPr lvl="1"/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yönetimin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4C4812-BF16-4269-B60F-1966A583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Ülkemizde Bilgi Güvenliği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CADC6-6481-487E-9F27-69AAC1AE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0" y="1516050"/>
            <a:ext cx="9740820" cy="46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1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1556</Words>
  <Application>Microsoft Office PowerPoint</Application>
  <PresentationFormat>Widescreen</PresentationFormat>
  <Paragraphs>138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Teması</vt:lpstr>
      <vt:lpstr>PowerPoint Presentation</vt:lpstr>
      <vt:lpstr>AJANDA</vt:lpstr>
      <vt:lpstr>Temel Kavramlar</vt:lpstr>
      <vt:lpstr>Temel Kavramlar</vt:lpstr>
      <vt:lpstr>Temel Kavramlar</vt:lpstr>
      <vt:lpstr>Bilgi Güvenliğinin Önemi</vt:lpstr>
      <vt:lpstr>Ülkemizde Bilgi Güvenliği</vt:lpstr>
      <vt:lpstr>Ülkemizde Bilgi Güvenliği</vt:lpstr>
      <vt:lpstr>Ülkemizde Bilgi Güvenliği</vt:lpstr>
      <vt:lpstr>BGYS Sorumlulukları</vt:lpstr>
      <vt:lpstr>Güncel Saldırılar</vt:lpstr>
      <vt:lpstr>Güncel Saldırılar</vt:lpstr>
      <vt:lpstr>Hack ve Hacker</vt:lpstr>
      <vt:lpstr>Siber Saldırı Süreçleri</vt:lpstr>
      <vt:lpstr>Saldırı Türleri</vt:lpstr>
      <vt:lpstr>PowerPoint Presentation</vt:lpstr>
      <vt:lpstr>PowerPoint Presentation</vt:lpstr>
      <vt:lpstr>PowerPoint Presentation</vt:lpstr>
      <vt:lpstr>PowerPoint Presentation</vt:lpstr>
      <vt:lpstr>Sosyal Mühendislik</vt:lpstr>
      <vt:lpstr>Sosyal Mühendislik</vt:lpstr>
      <vt:lpstr>PowerPoint Presentation</vt:lpstr>
      <vt:lpstr>Pnishing Saldırısı Nasıl Yapılır?</vt:lpstr>
      <vt:lpstr>Peki bu saldırıdan nasıl korunabiliriz ? </vt:lpstr>
      <vt:lpstr>Saldırı Türleri - Keylogger</vt:lpstr>
      <vt:lpstr>Keylogger</vt:lpstr>
      <vt:lpstr>Keylogger</vt:lpstr>
      <vt:lpstr>Keylogger</vt:lpstr>
      <vt:lpstr>Keylogger</vt:lpstr>
      <vt:lpstr>Keylogger</vt:lpstr>
      <vt:lpstr>Mobil Cihazlarda Güvenlik </vt:lpstr>
      <vt:lpstr>Mobil Cihazlarda Güvenlik </vt:lpstr>
      <vt:lpstr>Kablosuz Ağ Güvenliği</vt:lpstr>
      <vt:lpstr>Kablosuz Ağ Güvenliğini Nasıl Sağlarım? </vt:lpstr>
      <vt:lpstr>Kablosuz Ağ Güvenliğini Nasıl Sağlarım? </vt:lpstr>
      <vt:lpstr>Kablosuz Ağ Güvenliğini Nasıl Sağlarım?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Ahmet KAŞİF</dc:creator>
  <cp:lastModifiedBy>btucse</cp:lastModifiedBy>
  <cp:revision>17</cp:revision>
  <dcterms:created xsi:type="dcterms:W3CDTF">2020-02-23T14:09:22Z</dcterms:created>
  <dcterms:modified xsi:type="dcterms:W3CDTF">2020-02-24T11:21:11Z</dcterms:modified>
</cp:coreProperties>
</file>